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66" r:id="rId2"/>
    <p:sldId id="273" r:id="rId3"/>
    <p:sldId id="267" r:id="rId4"/>
    <p:sldId id="275" r:id="rId5"/>
    <p:sldId id="268" r:id="rId6"/>
    <p:sldId id="269" r:id="rId7"/>
    <p:sldId id="274" r:id="rId8"/>
    <p:sldId id="270" r:id="rId9"/>
    <p:sldId id="276" r:id="rId10"/>
    <p:sldId id="272" r:id="rId11"/>
    <p:sldId id="277" r:id="rId12"/>
    <p:sldId id="278" r:id="rId13"/>
    <p:sldId id="279" r:id="rId14"/>
    <p:sldId id="280" r:id="rId15"/>
    <p:sldId id="281" r:id="rId16"/>
    <p:sldId id="282" r:id="rId17"/>
    <p:sldId id="283" r:id="rId18"/>
    <p:sldId id="284" r:id="rId19"/>
    <p:sldId id="285" r:id="rId20"/>
    <p:sldId id="286" r:id="rId21"/>
    <p:sldId id="287" r:id="rId22"/>
    <p:sldId id="289" r:id="rId23"/>
    <p:sldId id="288"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10" r:id="rId44"/>
    <p:sldId id="309" r:id="rId45"/>
    <p:sldId id="311" r:id="rId46"/>
    <p:sldId id="312" r:id="rId47"/>
    <p:sldId id="313" r:id="rId48"/>
    <p:sldId id="314" r:id="rId49"/>
    <p:sldId id="315" r:id="rId50"/>
    <p:sldId id="317" r:id="rId51"/>
    <p:sldId id="316" r:id="rId52"/>
  </p:sldIdLst>
  <p:sldSz cx="18288000" cy="13716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26" d="100"/>
          <a:sy n="26" d="100"/>
        </p:scale>
        <p:origin x="115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244726"/>
            <a:ext cx="15544800"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2286000" y="7204076"/>
            <a:ext cx="13716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27C3BB-F18E-4086-8F17-0868208CDC3A}"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BA838-1AEF-4728-85F9-3975C788E057}" type="slidenum">
              <a:rPr lang="en-US" smtClean="0"/>
              <a:t>‹#›</a:t>
            </a:fld>
            <a:endParaRPr lang="en-US"/>
          </a:p>
        </p:txBody>
      </p:sp>
    </p:spTree>
    <p:extLst>
      <p:ext uri="{BB962C8B-B14F-4D97-AF65-F5344CB8AC3E}">
        <p14:creationId xmlns:p14="http://schemas.microsoft.com/office/powerpoint/2010/main" val="4166151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27C3BB-F18E-4086-8F17-0868208CDC3A}"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BA838-1AEF-4728-85F9-3975C788E057}" type="slidenum">
              <a:rPr lang="en-US" smtClean="0"/>
              <a:t>‹#›</a:t>
            </a:fld>
            <a:endParaRPr lang="en-US"/>
          </a:p>
        </p:txBody>
      </p:sp>
    </p:spTree>
    <p:extLst>
      <p:ext uri="{BB962C8B-B14F-4D97-AF65-F5344CB8AC3E}">
        <p14:creationId xmlns:p14="http://schemas.microsoft.com/office/powerpoint/2010/main" val="169671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1" y="730250"/>
            <a:ext cx="3943350"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1" y="730250"/>
            <a:ext cx="1160145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27C3BB-F18E-4086-8F17-0868208CDC3A}"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BA838-1AEF-4728-85F9-3975C788E057}" type="slidenum">
              <a:rPr lang="en-US" smtClean="0"/>
              <a:t>‹#›</a:t>
            </a:fld>
            <a:endParaRPr lang="en-US"/>
          </a:p>
        </p:txBody>
      </p:sp>
    </p:spTree>
    <p:extLst>
      <p:ext uri="{BB962C8B-B14F-4D97-AF65-F5344CB8AC3E}">
        <p14:creationId xmlns:p14="http://schemas.microsoft.com/office/powerpoint/2010/main" val="3605477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27C3BB-F18E-4086-8F17-0868208CDC3A}"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BA838-1AEF-4728-85F9-3975C788E057}" type="slidenum">
              <a:rPr lang="en-US" smtClean="0"/>
              <a:t>‹#›</a:t>
            </a:fld>
            <a:endParaRPr lang="en-US"/>
          </a:p>
        </p:txBody>
      </p:sp>
    </p:spTree>
    <p:extLst>
      <p:ext uri="{BB962C8B-B14F-4D97-AF65-F5344CB8AC3E}">
        <p14:creationId xmlns:p14="http://schemas.microsoft.com/office/powerpoint/2010/main" val="1779907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6" y="3419479"/>
            <a:ext cx="15773400"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247776" y="9178929"/>
            <a:ext cx="15773400" cy="3000374"/>
          </a:xfrm>
        </p:spPr>
        <p:txBody>
          <a:bodyPr/>
          <a:lstStyle>
            <a:lvl1pPr marL="0" indent="0">
              <a:buNone/>
              <a:defRPr sz="4800">
                <a:solidFill>
                  <a:schemeClr val="tx1"/>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27C3BB-F18E-4086-8F17-0868208CDC3A}"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BA838-1AEF-4728-85F9-3975C788E057}" type="slidenum">
              <a:rPr lang="en-US" smtClean="0"/>
              <a:t>‹#›</a:t>
            </a:fld>
            <a:endParaRPr lang="en-US"/>
          </a:p>
        </p:txBody>
      </p:sp>
    </p:spTree>
    <p:extLst>
      <p:ext uri="{BB962C8B-B14F-4D97-AF65-F5344CB8AC3E}">
        <p14:creationId xmlns:p14="http://schemas.microsoft.com/office/powerpoint/2010/main" val="3506747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3651250"/>
            <a:ext cx="77724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3651250"/>
            <a:ext cx="77724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27C3BB-F18E-4086-8F17-0868208CDC3A}" type="datetimeFigureOut">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BA838-1AEF-4728-85F9-3975C788E057}" type="slidenum">
              <a:rPr lang="en-US" smtClean="0"/>
              <a:t>‹#›</a:t>
            </a:fld>
            <a:endParaRPr lang="en-US"/>
          </a:p>
        </p:txBody>
      </p:sp>
    </p:spTree>
    <p:extLst>
      <p:ext uri="{BB962C8B-B14F-4D97-AF65-F5344CB8AC3E}">
        <p14:creationId xmlns:p14="http://schemas.microsoft.com/office/powerpoint/2010/main" val="1682624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730253"/>
            <a:ext cx="15773400"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9684" y="3362326"/>
            <a:ext cx="7736680"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259684" y="5010150"/>
            <a:ext cx="7736680"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1" y="3362326"/>
            <a:ext cx="7774782"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9258301" y="5010150"/>
            <a:ext cx="7774782"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27C3BB-F18E-4086-8F17-0868208CDC3A}" type="datetimeFigureOut">
              <a:rPr lang="en-US" smtClean="0"/>
              <a:t>8/17/2017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BA838-1AEF-4728-85F9-3975C788E057}" type="slidenum">
              <a:rPr lang="en-US" smtClean="0"/>
              <a:t>‹#›</a:t>
            </a:fld>
            <a:endParaRPr lang="en-US"/>
          </a:p>
        </p:txBody>
      </p:sp>
    </p:spTree>
    <p:extLst>
      <p:ext uri="{BB962C8B-B14F-4D97-AF65-F5344CB8AC3E}">
        <p14:creationId xmlns:p14="http://schemas.microsoft.com/office/powerpoint/2010/main" val="3517233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27C3BB-F18E-4086-8F17-0868208CDC3A}" type="datetimeFigureOut">
              <a:rPr lang="en-US" smtClean="0"/>
              <a:t>8/17/2017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BA838-1AEF-4728-85F9-3975C788E057}" type="slidenum">
              <a:rPr lang="en-US" smtClean="0"/>
              <a:t>‹#›</a:t>
            </a:fld>
            <a:endParaRPr lang="en-US"/>
          </a:p>
        </p:txBody>
      </p:sp>
    </p:spTree>
    <p:extLst>
      <p:ext uri="{BB962C8B-B14F-4D97-AF65-F5344CB8AC3E}">
        <p14:creationId xmlns:p14="http://schemas.microsoft.com/office/powerpoint/2010/main" val="741290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27C3BB-F18E-4086-8F17-0868208CDC3A}" type="datetimeFigureOut">
              <a:rPr lang="en-US" smtClean="0"/>
              <a:t>8/17/2017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BA838-1AEF-4728-85F9-3975C788E057}" type="slidenum">
              <a:rPr lang="en-US" smtClean="0"/>
              <a:t>‹#›</a:t>
            </a:fld>
            <a:endParaRPr lang="en-US"/>
          </a:p>
        </p:txBody>
      </p:sp>
    </p:spTree>
    <p:extLst>
      <p:ext uri="{BB962C8B-B14F-4D97-AF65-F5344CB8AC3E}">
        <p14:creationId xmlns:p14="http://schemas.microsoft.com/office/powerpoint/2010/main" val="1849270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2" y="914400"/>
            <a:ext cx="5898356"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7774782" y="1974853"/>
            <a:ext cx="92583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2" y="4114800"/>
            <a:ext cx="5898356"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0827C3BB-F18E-4086-8F17-0868208CDC3A}" type="datetimeFigureOut">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BA838-1AEF-4728-85F9-3975C788E057}" type="slidenum">
              <a:rPr lang="en-US" smtClean="0"/>
              <a:t>‹#›</a:t>
            </a:fld>
            <a:endParaRPr lang="en-US"/>
          </a:p>
        </p:txBody>
      </p:sp>
    </p:spTree>
    <p:extLst>
      <p:ext uri="{BB962C8B-B14F-4D97-AF65-F5344CB8AC3E}">
        <p14:creationId xmlns:p14="http://schemas.microsoft.com/office/powerpoint/2010/main" val="480358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2" y="914400"/>
            <a:ext cx="5898356"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974853"/>
            <a:ext cx="92583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259682" y="4114800"/>
            <a:ext cx="5898356"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0827C3BB-F18E-4086-8F17-0868208CDC3A}" type="datetimeFigureOut">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BA838-1AEF-4728-85F9-3975C788E057}" type="slidenum">
              <a:rPr lang="en-US" smtClean="0"/>
              <a:t>‹#›</a:t>
            </a:fld>
            <a:endParaRPr lang="en-US"/>
          </a:p>
        </p:txBody>
      </p:sp>
    </p:spTree>
    <p:extLst>
      <p:ext uri="{BB962C8B-B14F-4D97-AF65-F5344CB8AC3E}">
        <p14:creationId xmlns:p14="http://schemas.microsoft.com/office/powerpoint/2010/main" val="855171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730253"/>
            <a:ext cx="15773400"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3651250"/>
            <a:ext cx="157734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12712703"/>
            <a:ext cx="41148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0827C3BB-F18E-4086-8F17-0868208CDC3A}" type="datetimeFigureOut">
              <a:rPr lang="en-US" smtClean="0"/>
              <a:t>8/17/2017</a:t>
            </a:fld>
            <a:endParaRPr lang="en-US"/>
          </a:p>
        </p:txBody>
      </p:sp>
      <p:sp>
        <p:nvSpPr>
          <p:cNvPr id="5" name="Footer Placeholder 4"/>
          <p:cNvSpPr>
            <a:spLocks noGrp="1"/>
          </p:cNvSpPr>
          <p:nvPr>
            <p:ph type="ftr" sz="quarter" idx="3"/>
          </p:nvPr>
        </p:nvSpPr>
        <p:spPr>
          <a:xfrm>
            <a:off x="6057900" y="12712703"/>
            <a:ext cx="61722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12712703"/>
            <a:ext cx="41148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169BA838-1AEF-4728-85F9-3975C788E057}" type="slidenum">
              <a:rPr lang="en-US" smtClean="0"/>
              <a:t>‹#›</a:t>
            </a:fld>
            <a:endParaRPr lang="en-US"/>
          </a:p>
        </p:txBody>
      </p:sp>
    </p:spTree>
    <p:extLst>
      <p:ext uri="{BB962C8B-B14F-4D97-AF65-F5344CB8AC3E}">
        <p14:creationId xmlns:p14="http://schemas.microsoft.com/office/powerpoint/2010/main" val="397079335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www.fox13memphis.com/top-stories/city-of-memphis-to-sue-tenn-to-get-confederate-statues-removed/591459801"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www.tampabay.com/news/publicsafety/volunteers-stand-guard-over-confederate-monument-in-downtown-tampa/2333826"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0" y="3018810"/>
            <a:ext cx="15220336" cy="7478970"/>
          </a:xfrm>
          <a:prstGeom prst="rect">
            <a:avLst/>
          </a:prstGeom>
        </p:spPr>
        <p:txBody>
          <a:bodyPr wrap="square">
            <a:spAutoFit/>
          </a:bodyPr>
          <a:lstStyle/>
          <a:p>
            <a:r>
              <a:rPr lang="en-US" sz="4800" b="1" dirty="0">
                <a:latin typeface="Arial" panose="020B0604020202020204" pitchFamily="34" charset="0"/>
                <a:ea typeface="Times New Roman" panose="02020603050405020304" pitchFamily="18" charset="0"/>
                <a:cs typeface="Arial" panose="020B0604020202020204" pitchFamily="34" charset="0"/>
              </a:rPr>
              <a:t>A nationwide effort is underway to remove Confederate statues and symbols from government grounds across America</a:t>
            </a:r>
            <a:r>
              <a:rPr lang="en-US" sz="4800" b="1" dirty="0" smtClean="0">
                <a:latin typeface="Arial" panose="020B0604020202020204" pitchFamily="34" charset="0"/>
                <a:ea typeface="Times New Roman" panose="02020603050405020304" pitchFamily="18" charset="0"/>
                <a:cs typeface="Arial" panose="020B0604020202020204" pitchFamily="34" charset="0"/>
              </a:rPr>
              <a:t>. In </a:t>
            </a:r>
            <a:r>
              <a:rPr lang="en-US" sz="4800" b="1" dirty="0">
                <a:latin typeface="Arial" panose="020B0604020202020204" pitchFamily="34" charset="0"/>
                <a:ea typeface="Times New Roman" panose="02020603050405020304" pitchFamily="18" charset="0"/>
                <a:cs typeface="Arial" panose="020B0604020202020204" pitchFamily="34" charset="0"/>
              </a:rPr>
              <a:t>dozens of cities across the U.S., activists are vandalizing and toppling Confederate monuments and symbols. They’re also pushing for cities, counties and states to destroy or relocate statues dating back more than a hundred years</a:t>
            </a:r>
            <a:r>
              <a:rPr lang="en-US" sz="4800" b="1" dirty="0" smtClean="0">
                <a:latin typeface="Arial" panose="020B0604020202020204" pitchFamily="34" charset="0"/>
                <a:ea typeface="Times New Roman" panose="02020603050405020304" pitchFamily="18" charset="0"/>
                <a:cs typeface="Arial" panose="020B0604020202020204" pitchFamily="34" charset="0"/>
              </a:rPr>
              <a:t>.</a:t>
            </a:r>
          </a:p>
          <a:p>
            <a:endParaRPr lang="en-US" sz="4800" b="1" dirty="0">
              <a:effectLst/>
              <a:latin typeface="Arial" panose="020B0604020202020204" pitchFamily="34" charset="0"/>
              <a:ea typeface="Calibri" panose="020F0502020204030204" pitchFamily="34" charset="0"/>
              <a:cs typeface="Arial" panose="020B0604020202020204" pitchFamily="34" charset="0"/>
            </a:endParaRPr>
          </a:p>
          <a:p>
            <a:endParaRPr lang="en-US" sz="48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65221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Vance Monument in Pack Square is a well-known landmark in Asheville, North Carolina"/>
          <p:cNvPicPr/>
          <p:nvPr/>
        </p:nvPicPr>
        <p:blipFill>
          <a:blip r:embed="rId2">
            <a:extLst>
              <a:ext uri="{28A0092B-C50C-407E-A947-70E740481C1C}">
                <a14:useLocalDpi xmlns:a14="http://schemas.microsoft.com/office/drawing/2010/main" val="0"/>
              </a:ext>
            </a:extLst>
          </a:blip>
          <a:srcRect/>
          <a:stretch>
            <a:fillRect/>
          </a:stretch>
        </p:blipFill>
        <p:spPr bwMode="auto">
          <a:xfrm>
            <a:off x="3716594" y="370183"/>
            <a:ext cx="10762635" cy="12755881"/>
          </a:xfrm>
          <a:prstGeom prst="rect">
            <a:avLst/>
          </a:prstGeom>
          <a:noFill/>
          <a:ln w="76200">
            <a:solidFill>
              <a:schemeClr val="tx1"/>
            </a:solidFill>
          </a:ln>
        </p:spPr>
      </p:pic>
    </p:spTree>
    <p:extLst>
      <p:ext uri="{BB962C8B-B14F-4D97-AF65-F5344CB8AC3E}">
        <p14:creationId xmlns:p14="http://schemas.microsoft.com/office/powerpoint/2010/main" val="793450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8606" y="3742948"/>
            <a:ext cx="11857704" cy="4824398"/>
          </a:xfrm>
          <a:prstGeom prst="rect">
            <a:avLst/>
          </a:prstGeom>
        </p:spPr>
        <p:txBody>
          <a:bodyPr wrap="square">
            <a:spAutoFit/>
          </a:bodyPr>
          <a:lstStyle/>
          <a:p>
            <a:pPr>
              <a:spcBef>
                <a:spcPts val="1125"/>
              </a:spcBef>
              <a:spcAft>
                <a:spcPts val="1125"/>
              </a:spcAft>
            </a:pPr>
            <a:r>
              <a:rPr lang="en-US" sz="4400" b="1" dirty="0" smtClean="0">
                <a:solidFill>
                  <a:srgbClr val="000000"/>
                </a:solidFill>
                <a:latin typeface="Arial" panose="020B0604020202020204" pitchFamily="34" charset="0"/>
                <a:ea typeface="Times New Roman" panose="02020603050405020304" pitchFamily="18" charset="0"/>
              </a:rPr>
              <a:t>   </a:t>
            </a:r>
            <a:r>
              <a:rPr lang="en-US" sz="4400" b="1" u="sng" dirty="0" smtClean="0">
                <a:solidFill>
                  <a:srgbClr val="000000"/>
                </a:solidFill>
                <a:latin typeface="Arial" panose="020B0604020202020204" pitchFamily="34" charset="0"/>
                <a:ea typeface="Times New Roman" panose="02020603050405020304" pitchFamily="18" charset="0"/>
              </a:rPr>
              <a:t>Chapel </a:t>
            </a:r>
            <a:r>
              <a:rPr lang="en-US" sz="4400" b="1" u="sng" dirty="0">
                <a:solidFill>
                  <a:srgbClr val="000000"/>
                </a:solidFill>
                <a:latin typeface="Arial" panose="020B0604020202020204" pitchFamily="34" charset="0"/>
                <a:ea typeface="Times New Roman" panose="02020603050405020304" pitchFamily="18" charset="0"/>
              </a:rPr>
              <a:t>Hill, North Carolina: ‘Silent Sam’</a:t>
            </a:r>
            <a:endParaRPr lang="en-US" sz="4400" b="1" u="sng" dirty="0">
              <a:latin typeface="Arial" panose="020B0604020202020204" pitchFamily="34" charset="0"/>
              <a:ea typeface="Calibri" panose="020F0502020204030204" pitchFamily="34" charset="0"/>
            </a:endParaRPr>
          </a:p>
          <a:p>
            <a:pPr>
              <a:spcBef>
                <a:spcPts val="1125"/>
              </a:spcBef>
              <a:spcAft>
                <a:spcPts val="1125"/>
              </a:spcAft>
            </a:pPr>
            <a:r>
              <a:rPr lang="en-US" sz="4000" b="1" dirty="0">
                <a:solidFill>
                  <a:srgbClr val="000000"/>
                </a:solidFill>
                <a:latin typeface="Arial" panose="020B0604020202020204" pitchFamily="34" charset="0"/>
                <a:ea typeface="Times New Roman" panose="02020603050405020304" pitchFamily="18" charset="0"/>
              </a:rPr>
              <a:t>Another memorial targeted for removal is the 1913 “Silent Sam” statue at the University of North Carolina at Chapel Hill. The $7,500 for the monument was funded by UNC alumni and the United Daughters of the Confederacy.</a:t>
            </a:r>
            <a:endParaRPr lang="en-US" sz="4000" b="1" dirty="0">
              <a:latin typeface="Arial" panose="020B0604020202020204" pitchFamily="34" charset="0"/>
              <a:ea typeface="Calibri" panose="020F0502020204030204" pitchFamily="34" charset="0"/>
            </a:endParaRPr>
          </a:p>
          <a:p>
            <a:r>
              <a:rPr lang="en-US" dirty="0">
                <a:solidFill>
                  <a:srgbClr val="000000"/>
                </a:solidFill>
                <a:latin typeface="Arial" panose="020B0604020202020204" pitchFamily="34" charset="0"/>
                <a:ea typeface="Times New Roman" panose="02020603050405020304" pitchFamily="18" charset="0"/>
              </a:rPr>
              <a:t/>
            </a:r>
            <a:br>
              <a:rPr lang="en-US" dirty="0">
                <a:solidFill>
                  <a:srgbClr val="000000"/>
                </a:solidFill>
                <a:latin typeface="Arial" panose="020B0604020202020204" pitchFamily="34" charset="0"/>
                <a:ea typeface="Times New Roman" panose="02020603050405020304" pitchFamily="18" charset="0"/>
              </a:rPr>
            </a:br>
            <a:endParaRPr lang="en-US" dirty="0"/>
          </a:p>
        </p:txBody>
      </p:sp>
    </p:spTree>
    <p:extLst>
      <p:ext uri="{BB962C8B-B14F-4D97-AF65-F5344CB8AC3E}">
        <p14:creationId xmlns:p14="http://schemas.microsoft.com/office/powerpoint/2010/main" val="2313296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testers drape a flag that reads 'Rest in Power: Heather Heyer' over the Silent Sam monument. Heyer was hit and killed by a car that drove into a crowd during the Charlottesville protests (Photo: UNC Daily Tarheel)"/>
          <p:cNvPicPr/>
          <p:nvPr/>
        </p:nvPicPr>
        <p:blipFill>
          <a:blip r:embed="rId2">
            <a:extLst>
              <a:ext uri="{28A0092B-C50C-407E-A947-70E740481C1C}">
                <a14:useLocalDpi xmlns:a14="http://schemas.microsoft.com/office/drawing/2010/main" val="0"/>
              </a:ext>
            </a:extLst>
          </a:blip>
          <a:srcRect/>
          <a:stretch>
            <a:fillRect/>
          </a:stretch>
        </p:blipFill>
        <p:spPr bwMode="auto">
          <a:xfrm>
            <a:off x="1063727" y="701656"/>
            <a:ext cx="16160545" cy="10831584"/>
          </a:xfrm>
          <a:prstGeom prst="rect">
            <a:avLst/>
          </a:prstGeom>
          <a:noFill/>
          <a:ln w="76200">
            <a:solidFill>
              <a:schemeClr val="tx1"/>
            </a:solidFill>
          </a:ln>
        </p:spPr>
      </p:pic>
      <p:sp>
        <p:nvSpPr>
          <p:cNvPr id="3" name="Rectangle 2"/>
          <p:cNvSpPr/>
          <p:nvPr/>
        </p:nvSpPr>
        <p:spPr>
          <a:xfrm>
            <a:off x="2094270" y="11794244"/>
            <a:ext cx="14718891" cy="1600438"/>
          </a:xfrm>
          <a:prstGeom prst="rect">
            <a:avLst/>
          </a:prstGeom>
        </p:spPr>
        <p:txBody>
          <a:bodyPr wrap="square">
            <a:spAutoFit/>
          </a:bodyPr>
          <a:lstStyle/>
          <a:p>
            <a:r>
              <a:rPr lang="en-US" sz="4000" b="1" dirty="0">
                <a:solidFill>
                  <a:srgbClr val="000000"/>
                </a:solidFill>
                <a:latin typeface="Arial" panose="020B0604020202020204" pitchFamily="34" charset="0"/>
                <a:ea typeface="Times New Roman" panose="02020603050405020304" pitchFamily="18" charset="0"/>
              </a:rPr>
              <a:t>In 2015, the monument was spray-painted with “Black Lives Matter,” “KKK” and “murdere</a:t>
            </a:r>
            <a:r>
              <a:rPr lang="en-US" dirty="0">
                <a:solidFill>
                  <a:srgbClr val="000000"/>
                </a:solidFill>
                <a:latin typeface="Arial" panose="020B0604020202020204" pitchFamily="34" charset="0"/>
                <a:ea typeface="Times New Roman" panose="02020603050405020304" pitchFamily="18" charset="0"/>
              </a:rPr>
              <a:t>r.”</a:t>
            </a:r>
            <a:br>
              <a:rPr lang="en-US" dirty="0">
                <a:solidFill>
                  <a:srgbClr val="000000"/>
                </a:solidFill>
                <a:latin typeface="Arial" panose="020B0604020202020204" pitchFamily="34" charset="0"/>
                <a:ea typeface="Times New Roman" panose="02020603050405020304" pitchFamily="18" charset="0"/>
              </a:rPr>
            </a:br>
            <a:endParaRPr lang="en-US" dirty="0"/>
          </a:p>
        </p:txBody>
      </p:sp>
    </p:spTree>
    <p:extLst>
      <p:ext uri="{BB962C8B-B14F-4D97-AF65-F5344CB8AC3E}">
        <p14:creationId xmlns:p14="http://schemas.microsoft.com/office/powerpoint/2010/main" val="3807185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ack Lives Matter' graffiti is removed from the 'Silent Sam' monument in 2015 (Photo: UNC Daily Tarheel)"/>
          <p:cNvPicPr/>
          <p:nvPr/>
        </p:nvPicPr>
        <p:blipFill>
          <a:blip r:embed="rId2">
            <a:extLst>
              <a:ext uri="{28A0092B-C50C-407E-A947-70E740481C1C}">
                <a14:useLocalDpi xmlns:a14="http://schemas.microsoft.com/office/drawing/2010/main" val="0"/>
              </a:ext>
            </a:extLst>
          </a:blip>
          <a:srcRect/>
          <a:stretch>
            <a:fillRect/>
          </a:stretch>
        </p:blipFill>
        <p:spPr bwMode="auto">
          <a:xfrm>
            <a:off x="2772697" y="353961"/>
            <a:ext cx="12565625" cy="13126065"/>
          </a:xfrm>
          <a:prstGeom prst="rect">
            <a:avLst/>
          </a:prstGeom>
          <a:noFill/>
          <a:ln>
            <a:noFill/>
          </a:ln>
        </p:spPr>
      </p:pic>
    </p:spTree>
    <p:extLst>
      <p:ext uri="{BB962C8B-B14F-4D97-AF65-F5344CB8AC3E}">
        <p14:creationId xmlns:p14="http://schemas.microsoft.com/office/powerpoint/2010/main" val="207212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7353" y="1180626"/>
            <a:ext cx="16016749" cy="9028113"/>
          </a:xfrm>
          <a:prstGeom prst="rect">
            <a:avLst/>
          </a:prstGeom>
        </p:spPr>
        <p:txBody>
          <a:bodyPr wrap="square">
            <a:spAutoFit/>
          </a:bodyPr>
          <a:lstStyle/>
          <a:p>
            <a:pPr>
              <a:spcBef>
                <a:spcPts val="1125"/>
              </a:spcBef>
              <a:spcAft>
                <a:spcPts val="1125"/>
              </a:spcAft>
            </a:pPr>
            <a:r>
              <a:rPr lang="en-US" sz="4400" b="1" u="sng" dirty="0">
                <a:solidFill>
                  <a:srgbClr val="000000"/>
                </a:solidFill>
                <a:latin typeface="Arial" panose="020B0604020202020204" pitchFamily="34" charset="0"/>
                <a:ea typeface="Times New Roman" panose="02020603050405020304" pitchFamily="18" charset="0"/>
              </a:rPr>
              <a:t>Greenville, North Carolina: Confederate Soldiers statue</a:t>
            </a:r>
            <a:endParaRPr lang="en-US" sz="4400" b="1" u="sng" dirty="0">
              <a:latin typeface="Arial" panose="020B0604020202020204" pitchFamily="34" charset="0"/>
              <a:ea typeface="Calibri" panose="020F0502020204030204" pitchFamily="34" charset="0"/>
            </a:endParaRPr>
          </a:p>
          <a:p>
            <a:endParaRPr lang="en-US" sz="2000" b="1" dirty="0">
              <a:solidFill>
                <a:srgbClr val="000000"/>
              </a:solidFill>
              <a:latin typeface="Arial" panose="020B0604020202020204" pitchFamily="34" charset="0"/>
              <a:ea typeface="Times New Roman" panose="02020603050405020304" pitchFamily="18" charset="0"/>
            </a:endParaRPr>
          </a:p>
          <a:p>
            <a:r>
              <a:rPr lang="en-US" sz="4000" b="1" dirty="0" smtClean="0">
                <a:solidFill>
                  <a:srgbClr val="000000"/>
                </a:solidFill>
                <a:latin typeface="Arial" panose="020B0604020202020204" pitchFamily="34" charset="0"/>
                <a:ea typeface="Times New Roman" panose="02020603050405020304" pitchFamily="18" charset="0"/>
              </a:rPr>
              <a:t>Residents </a:t>
            </a:r>
            <a:r>
              <a:rPr lang="en-US" sz="4000" b="1" dirty="0">
                <a:solidFill>
                  <a:srgbClr val="000000"/>
                </a:solidFill>
                <a:latin typeface="Arial" panose="020B0604020202020204" pitchFamily="34" charset="0"/>
                <a:ea typeface="Times New Roman" panose="02020603050405020304" pitchFamily="18" charset="0"/>
              </a:rPr>
              <a:t>in Greenville, North Carolina, are circulating a petition demanding removal of the Confederate Soldiers statue at the Pitt County </a:t>
            </a:r>
            <a:r>
              <a:rPr lang="en-US" sz="4000" b="1" dirty="0" smtClean="0">
                <a:solidFill>
                  <a:srgbClr val="000000"/>
                </a:solidFill>
                <a:latin typeface="Arial" panose="020B0604020202020204" pitchFamily="34" charset="0"/>
                <a:ea typeface="Times New Roman" panose="02020603050405020304" pitchFamily="18" charset="0"/>
              </a:rPr>
              <a:t>Courthouse.</a:t>
            </a:r>
            <a:endParaRPr lang="en-US" sz="4000" b="1" dirty="0">
              <a:latin typeface="Arial" panose="020B0604020202020204" pitchFamily="34" charset="0"/>
              <a:ea typeface="Calibri" panose="020F0502020204030204" pitchFamily="34" charset="0"/>
            </a:endParaRPr>
          </a:p>
          <a:p>
            <a:pPr>
              <a:spcBef>
                <a:spcPts val="1125"/>
              </a:spcBef>
              <a:spcAft>
                <a:spcPts val="1125"/>
              </a:spcAft>
            </a:pPr>
            <a:r>
              <a:rPr lang="en-US" sz="4000" b="1" dirty="0">
                <a:solidFill>
                  <a:srgbClr val="000000"/>
                </a:solidFill>
                <a:latin typeface="Arial" panose="020B0604020202020204" pitchFamily="34" charset="0"/>
                <a:ea typeface="Times New Roman" panose="02020603050405020304" pitchFamily="18" charset="0"/>
              </a:rPr>
              <a:t>The monument, which was dedicated in 1914, states, “Erected by the people of Pitt County in grateful remembrance of the courage &amp; fortitude of her Confederate Soldiers</a:t>
            </a:r>
            <a:r>
              <a:rPr lang="en-US" sz="4000" b="1" dirty="0" smtClean="0">
                <a:solidFill>
                  <a:srgbClr val="000000"/>
                </a:solidFill>
                <a:latin typeface="Arial" panose="020B0604020202020204" pitchFamily="34" charset="0"/>
                <a:ea typeface="Times New Roman" panose="02020603050405020304" pitchFamily="18" charset="0"/>
              </a:rPr>
              <a:t>.”</a:t>
            </a:r>
          </a:p>
          <a:p>
            <a:pPr>
              <a:spcBef>
                <a:spcPts val="1125"/>
              </a:spcBef>
              <a:spcAft>
                <a:spcPts val="1125"/>
              </a:spcAft>
            </a:pPr>
            <a:r>
              <a:rPr lang="en-US" sz="4000" b="1" dirty="0" smtClean="0">
                <a:solidFill>
                  <a:srgbClr val="000000"/>
                </a:solidFill>
                <a:latin typeface="Arial" panose="020B0604020202020204" pitchFamily="34" charset="0"/>
                <a:ea typeface="Times New Roman" panose="02020603050405020304" pitchFamily="18" charset="0"/>
              </a:rPr>
              <a:t>The </a:t>
            </a:r>
            <a:r>
              <a:rPr lang="en-US" sz="4000" b="1" dirty="0">
                <a:solidFill>
                  <a:srgbClr val="000000"/>
                </a:solidFill>
                <a:latin typeface="Arial" panose="020B0604020202020204" pitchFamily="34" charset="0"/>
                <a:ea typeface="Times New Roman" panose="02020603050405020304" pitchFamily="18" charset="0"/>
              </a:rPr>
              <a:t>petition calling for its removal says: “We, the residents of Greenville, submit that the time has come for the removal of the Confederate statue at the courthouse. It is time to take immediate action to remove this monument to slavery, sedition and racial oppression. Additionally, it is our assertion that this statue subverts and undermines our core principles </a:t>
            </a:r>
            <a:endParaRPr lang="en-US" sz="4000" b="1"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56543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sidents in Greenville, North Carolina, are circulating a petition demanding removal of the Confederate Soldiers statue at the Pitt County Courthouse (Photo: Screenshot/WITN)"/>
          <p:cNvPicPr/>
          <p:nvPr/>
        </p:nvPicPr>
        <p:blipFill>
          <a:blip r:embed="rId2">
            <a:extLst>
              <a:ext uri="{28A0092B-C50C-407E-A947-70E740481C1C}">
                <a14:useLocalDpi xmlns:a14="http://schemas.microsoft.com/office/drawing/2010/main" val="0"/>
              </a:ext>
            </a:extLst>
          </a:blip>
          <a:srcRect/>
          <a:stretch>
            <a:fillRect/>
          </a:stretch>
        </p:blipFill>
        <p:spPr bwMode="auto">
          <a:xfrm>
            <a:off x="1390035" y="915013"/>
            <a:ext cx="15806583" cy="11178663"/>
          </a:xfrm>
          <a:prstGeom prst="rect">
            <a:avLst/>
          </a:prstGeom>
          <a:noFill/>
          <a:ln w="76200">
            <a:solidFill>
              <a:schemeClr val="tx1"/>
            </a:solidFill>
          </a:ln>
        </p:spPr>
      </p:pic>
    </p:spTree>
    <p:extLst>
      <p:ext uri="{BB962C8B-B14F-4D97-AF65-F5344CB8AC3E}">
        <p14:creationId xmlns:p14="http://schemas.microsoft.com/office/powerpoint/2010/main" val="2212621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1884" y="2760581"/>
            <a:ext cx="17226116" cy="4806444"/>
          </a:xfrm>
          <a:prstGeom prst="rect">
            <a:avLst/>
          </a:prstGeom>
        </p:spPr>
        <p:txBody>
          <a:bodyPr wrap="square">
            <a:spAutoFit/>
          </a:bodyPr>
          <a:lstStyle/>
          <a:p>
            <a:pPr marL="3657600" indent="-3657600">
              <a:spcBef>
                <a:spcPts val="1125"/>
              </a:spcBef>
              <a:spcAft>
                <a:spcPts val="1125"/>
              </a:spcAft>
            </a:pPr>
            <a:r>
              <a:rPr lang="en-US" sz="4400" b="1" dirty="0" smtClean="0">
                <a:solidFill>
                  <a:srgbClr val="000000"/>
                </a:solidFill>
                <a:latin typeface="Arial" panose="020B0604020202020204" pitchFamily="34" charset="0"/>
                <a:ea typeface="Times New Roman" panose="02020603050405020304" pitchFamily="18" charset="0"/>
              </a:rPr>
              <a:t>                   </a:t>
            </a:r>
            <a:r>
              <a:rPr lang="en-US" sz="4400" b="1" u="sng" dirty="0" smtClean="0">
                <a:solidFill>
                  <a:srgbClr val="000000"/>
                </a:solidFill>
                <a:latin typeface="Arial" panose="020B0604020202020204" pitchFamily="34" charset="0"/>
                <a:ea typeface="Times New Roman" panose="02020603050405020304" pitchFamily="18" charset="0"/>
              </a:rPr>
              <a:t>Nashville</a:t>
            </a:r>
            <a:r>
              <a:rPr lang="en-US" sz="4400" b="1" u="sng" dirty="0">
                <a:solidFill>
                  <a:srgbClr val="000000"/>
                </a:solidFill>
                <a:latin typeface="Arial" panose="020B0604020202020204" pitchFamily="34" charset="0"/>
                <a:ea typeface="Times New Roman" panose="02020603050405020304" pitchFamily="18" charset="0"/>
              </a:rPr>
              <a:t>, Tennessee: Confederate  </a:t>
            </a:r>
            <a:r>
              <a:rPr lang="en-US" sz="4400" b="1" u="sng" dirty="0" smtClean="0">
                <a:solidFill>
                  <a:srgbClr val="000000"/>
                </a:solidFill>
                <a:latin typeface="Arial" panose="020B0604020202020204" pitchFamily="34" charset="0"/>
                <a:ea typeface="Times New Roman" panose="02020603050405020304" pitchFamily="18" charset="0"/>
              </a:rPr>
              <a:t>                                                           Gen</a:t>
            </a:r>
            <a:r>
              <a:rPr lang="en-US" sz="4400" b="1" u="sng" dirty="0">
                <a:solidFill>
                  <a:srgbClr val="000000"/>
                </a:solidFill>
                <a:latin typeface="Arial" panose="020B0604020202020204" pitchFamily="34" charset="0"/>
                <a:ea typeface="Times New Roman" panose="02020603050405020304" pitchFamily="18" charset="0"/>
              </a:rPr>
              <a:t>. Nathan Bedford Forrest</a:t>
            </a:r>
            <a:endParaRPr lang="en-US" sz="4400" b="1" u="sng" dirty="0">
              <a:latin typeface="Arial" panose="020B0604020202020204" pitchFamily="34" charset="0"/>
              <a:ea typeface="Calibri" panose="020F0502020204030204" pitchFamily="34" charset="0"/>
            </a:endParaRPr>
          </a:p>
          <a:p>
            <a:endParaRPr lang="en-US" sz="4000" b="1" dirty="0" smtClean="0">
              <a:solidFill>
                <a:srgbClr val="000000"/>
              </a:solidFill>
              <a:latin typeface="Arial" panose="020B0604020202020204" pitchFamily="34" charset="0"/>
              <a:ea typeface="Times New Roman" panose="02020603050405020304" pitchFamily="18" charset="0"/>
            </a:endParaRPr>
          </a:p>
          <a:p>
            <a:r>
              <a:rPr lang="en-US" sz="4000" b="1" dirty="0" smtClean="0">
                <a:solidFill>
                  <a:srgbClr val="000000"/>
                </a:solidFill>
                <a:latin typeface="Arial" panose="020B0604020202020204" pitchFamily="34" charset="0"/>
                <a:ea typeface="Times New Roman" panose="02020603050405020304" pitchFamily="18" charset="0"/>
              </a:rPr>
              <a:t>In </a:t>
            </a:r>
            <a:r>
              <a:rPr lang="en-US" sz="4000" b="1" dirty="0">
                <a:solidFill>
                  <a:srgbClr val="000000"/>
                </a:solidFill>
                <a:latin typeface="Arial" panose="020B0604020202020204" pitchFamily="34" charset="0"/>
                <a:ea typeface="Times New Roman" panose="02020603050405020304" pitchFamily="18" charset="0"/>
              </a:rPr>
              <a:t>Nashville Monday, protesters called for removal of a bust of Confederate Gen. Nathan Bedford Forrest at the state </a:t>
            </a:r>
            <a:r>
              <a:rPr lang="en-US" sz="4000" b="1" dirty="0" smtClean="0">
                <a:solidFill>
                  <a:srgbClr val="000000"/>
                </a:solidFill>
                <a:latin typeface="Arial" panose="020B0604020202020204" pitchFamily="34" charset="0"/>
                <a:ea typeface="Times New Roman" panose="02020603050405020304" pitchFamily="18" charset="0"/>
              </a:rPr>
              <a:t>capitol.</a:t>
            </a:r>
            <a:endParaRPr lang="en-US" sz="4000" b="1" dirty="0">
              <a:latin typeface="Arial" panose="020B0604020202020204" pitchFamily="34" charset="0"/>
              <a:ea typeface="Calibri" panose="020F0502020204030204" pitchFamily="34" charset="0"/>
            </a:endParaRPr>
          </a:p>
          <a:p>
            <a:pPr>
              <a:spcBef>
                <a:spcPts val="1125"/>
              </a:spcBef>
              <a:spcAft>
                <a:spcPts val="1125"/>
              </a:spcAft>
            </a:pPr>
            <a:r>
              <a:rPr lang="en-US" sz="4000" b="1" dirty="0">
                <a:solidFill>
                  <a:srgbClr val="000000"/>
                </a:solidFill>
                <a:latin typeface="Arial" panose="020B0604020202020204" pitchFamily="34" charset="0"/>
                <a:ea typeface="Times New Roman" panose="02020603050405020304" pitchFamily="18" charset="0"/>
              </a:rPr>
              <a:t>Protesters chanted “White silence is violence,” “Which side are you on?” and “Tear it down.”</a:t>
            </a:r>
            <a:endParaRPr lang="en-US" sz="4000" b="1"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721232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athan Bedford Forrest bust at Tennessee State Capitol (Photo: WSMV-TV 4 screenshot)"/>
          <p:cNvPicPr/>
          <p:nvPr/>
        </p:nvPicPr>
        <p:blipFill>
          <a:blip r:embed="rId2">
            <a:extLst>
              <a:ext uri="{28A0092B-C50C-407E-A947-70E740481C1C}">
                <a14:useLocalDpi xmlns:a14="http://schemas.microsoft.com/office/drawing/2010/main" val="0"/>
              </a:ext>
            </a:extLst>
          </a:blip>
          <a:srcRect/>
          <a:stretch>
            <a:fillRect/>
          </a:stretch>
        </p:blipFill>
        <p:spPr bwMode="auto">
          <a:xfrm>
            <a:off x="1769806" y="1179871"/>
            <a:ext cx="15131846" cy="10707329"/>
          </a:xfrm>
          <a:prstGeom prst="rect">
            <a:avLst/>
          </a:prstGeom>
          <a:noFill/>
          <a:ln w="76200">
            <a:solidFill>
              <a:schemeClr val="tx1"/>
            </a:solidFill>
          </a:ln>
        </p:spPr>
      </p:pic>
    </p:spTree>
    <p:extLst>
      <p:ext uri="{BB962C8B-B14F-4D97-AF65-F5344CB8AC3E}">
        <p14:creationId xmlns:p14="http://schemas.microsoft.com/office/powerpoint/2010/main" val="614769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3831" y="3029927"/>
            <a:ext cx="15102349" cy="8043228"/>
          </a:xfrm>
          <a:prstGeom prst="rect">
            <a:avLst/>
          </a:prstGeom>
        </p:spPr>
        <p:txBody>
          <a:bodyPr wrap="square">
            <a:spAutoFit/>
          </a:bodyPr>
          <a:lstStyle/>
          <a:p>
            <a:pPr>
              <a:spcBef>
                <a:spcPts val="1125"/>
              </a:spcBef>
              <a:spcAft>
                <a:spcPts val="1125"/>
              </a:spcAft>
            </a:pPr>
            <a:r>
              <a:rPr lang="en-US" sz="4000" b="1" smtClean="0">
                <a:solidFill>
                  <a:srgbClr val="000000"/>
                </a:solidFill>
                <a:latin typeface="Arial" panose="020B0604020202020204" pitchFamily="34" charset="0"/>
                <a:ea typeface="Times New Roman" panose="02020603050405020304" pitchFamily="18" charset="0"/>
              </a:rPr>
              <a:t>Memphis, Tennessee: Nathan Bedford Forrest and Jefferson Davis</a:t>
            </a:r>
            <a:endParaRPr lang="en-US" sz="4000" smtClean="0">
              <a:latin typeface="Arial" panose="020B0604020202020204" pitchFamily="34" charset="0"/>
              <a:ea typeface="Calibri" panose="020F0502020204030204" pitchFamily="34" charset="0"/>
            </a:endParaRPr>
          </a:p>
          <a:p>
            <a:r>
              <a:rPr lang="en-US" sz="4000" smtClean="0">
                <a:solidFill>
                  <a:srgbClr val="000000"/>
                </a:solidFill>
                <a:latin typeface="Arial" panose="020B0604020202020204" pitchFamily="34" charset="0"/>
                <a:ea typeface="Times New Roman" panose="02020603050405020304" pitchFamily="18" charset="0"/>
              </a:rPr>
              <a:t>The city of Memphis is threatening to sue Tennessee to remove two Confederate states from city property, </a:t>
            </a:r>
            <a:r>
              <a:rPr lang="en-US" sz="4000" smtClean="0">
                <a:solidFill>
                  <a:srgbClr val="004276"/>
                </a:solidFill>
                <a:latin typeface="Arial" panose="020B0604020202020204" pitchFamily="34" charset="0"/>
                <a:ea typeface="Times New Roman" panose="02020603050405020304" pitchFamily="18" charset="0"/>
                <a:hlinkClick r:id="rId2"/>
              </a:rPr>
              <a:t>according to Fox News</a:t>
            </a:r>
            <a:r>
              <a:rPr lang="en-US" sz="4000" smtClean="0">
                <a:solidFill>
                  <a:srgbClr val="000000"/>
                </a:solidFill>
                <a:latin typeface="Arial" panose="020B0604020202020204" pitchFamily="34" charset="0"/>
                <a:ea typeface="Times New Roman" panose="02020603050405020304" pitchFamily="18" charset="0"/>
              </a:rPr>
              <a:t>. The city must get approval from the Tennessee Historical Commission.</a:t>
            </a:r>
            <a:endParaRPr lang="en-US" sz="4000" smtClean="0">
              <a:latin typeface="Arial" panose="020B0604020202020204" pitchFamily="34" charset="0"/>
              <a:ea typeface="Calibri" panose="020F0502020204030204" pitchFamily="34" charset="0"/>
            </a:endParaRPr>
          </a:p>
          <a:p>
            <a:pPr>
              <a:spcBef>
                <a:spcPts val="1125"/>
              </a:spcBef>
              <a:spcAft>
                <a:spcPts val="1125"/>
              </a:spcAft>
            </a:pPr>
            <a:r>
              <a:rPr lang="en-US" sz="4000" smtClean="0">
                <a:solidFill>
                  <a:srgbClr val="000000"/>
                </a:solidFill>
                <a:latin typeface="Arial" panose="020B0604020202020204" pitchFamily="34" charset="0"/>
                <a:ea typeface="Times New Roman" panose="02020603050405020304" pitchFamily="18" charset="0"/>
              </a:rPr>
              <a:t>The city is seeking to remove statues of Nathan Bedford Forrest and Jefferson Davis. And the legal battle could go to the Tennessee Supreme Court.</a:t>
            </a:r>
            <a:endParaRPr lang="en-US" sz="4000" smtClean="0">
              <a:latin typeface="Arial" panose="020B0604020202020204" pitchFamily="34" charset="0"/>
              <a:ea typeface="Calibri" panose="020F0502020204030204" pitchFamily="34" charset="0"/>
            </a:endParaRPr>
          </a:p>
          <a:p>
            <a:pPr>
              <a:spcBef>
                <a:spcPts val="1125"/>
              </a:spcBef>
              <a:spcAft>
                <a:spcPts val="1125"/>
              </a:spcAft>
            </a:pPr>
            <a:r>
              <a:rPr lang="en-US" sz="4000" smtClean="0">
                <a:solidFill>
                  <a:srgbClr val="000000"/>
                </a:solidFill>
                <a:latin typeface="Arial" panose="020B0604020202020204" pitchFamily="34" charset="0"/>
                <a:ea typeface="Times New Roman" panose="02020603050405020304" pitchFamily="18" charset="0"/>
              </a:rPr>
              <a:t>“I think one thing that is for sure, there is no place in the city of Memphis for signs or symbols of hatred, bigotry or racism,” said City Council Chairman Berlin Boyd.</a:t>
            </a:r>
            <a:endParaRPr lang="en-US" sz="40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3987386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andals spray-painted 'Black Lives Matter' on a monument of Confederate Gen. Nathan Bedford Forrest in Memphi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766323" cy="13716000"/>
          </a:xfrm>
          <a:prstGeom prst="rect">
            <a:avLst/>
          </a:prstGeom>
          <a:noFill/>
          <a:ln w="76200">
            <a:solidFill>
              <a:schemeClr val="tx1"/>
            </a:solidFill>
          </a:ln>
        </p:spPr>
      </p:pic>
      <p:sp>
        <p:nvSpPr>
          <p:cNvPr id="3" name="TextBox 2"/>
          <p:cNvSpPr txBox="1"/>
          <p:nvPr/>
        </p:nvSpPr>
        <p:spPr>
          <a:xfrm>
            <a:off x="11090787" y="235974"/>
            <a:ext cx="6902245" cy="13665279"/>
          </a:xfrm>
          <a:prstGeom prst="rect">
            <a:avLst/>
          </a:prstGeom>
          <a:noFill/>
        </p:spPr>
        <p:txBody>
          <a:bodyPr wrap="square" rtlCol="0">
            <a:spAutoFit/>
          </a:bodyPr>
          <a:lstStyle/>
          <a:p>
            <a:r>
              <a:rPr lang="en-US" sz="3200" dirty="0"/>
              <a:t>Memphis Mayor Jim Strickland said in a statement: “It’s great to see more citizens join the cause we’ve been working on for years. We continue to be actively engaged in exploring all avenues to remove the Confederate statues in our city.”</a:t>
            </a:r>
          </a:p>
          <a:p>
            <a:r>
              <a:rPr lang="en-US" sz="3200" dirty="0"/>
              <a:t>The Sons of Confederate Veterans issued the following statement, according to Fox: “The city of Memphis should in no way want to remove statues and monuments to our history. These monuments are part of our development and both Jefferson Davis and Bedford Forrest were U.S. Army veterans as well as leaders in the Confederate States. Both lived in Memphis and contributed to its rebuilding and renewal after the War for Southern Independence. The city of Memphis should not play the part of ISIS historical terrorists in attempting to remove our historical monuments. Such actions are an insult to the families and citizens – and all veterans – of our city, county, state, and country. Leave the monuments and leave history alone.”</a:t>
            </a:r>
          </a:p>
          <a:p>
            <a:endParaRPr lang="en-US" dirty="0"/>
          </a:p>
        </p:txBody>
      </p:sp>
    </p:spTree>
    <p:extLst>
      <p:ext uri="{BB962C8B-B14F-4D97-AF65-F5344CB8AC3E}">
        <p14:creationId xmlns:p14="http://schemas.microsoft.com/office/powerpoint/2010/main" val="1829410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 Durham, North Carolina, an assembly of communist and socialist groups descended on a statue to Confederate war dead, attached ropes to the bronze figure, and tore the monument down (Photo: Twitter)"/>
          <p:cNvPicPr/>
          <p:nvPr/>
        </p:nvPicPr>
        <p:blipFill>
          <a:blip r:embed="rId2">
            <a:extLst>
              <a:ext uri="{28A0092B-C50C-407E-A947-70E740481C1C}">
                <a14:useLocalDpi xmlns:a14="http://schemas.microsoft.com/office/drawing/2010/main" val="0"/>
              </a:ext>
            </a:extLst>
          </a:blip>
          <a:srcRect/>
          <a:stretch>
            <a:fillRect/>
          </a:stretch>
        </p:blipFill>
        <p:spPr bwMode="auto">
          <a:xfrm>
            <a:off x="0" y="1445342"/>
            <a:ext cx="18288000" cy="12270658"/>
          </a:xfrm>
          <a:prstGeom prst="rect">
            <a:avLst/>
          </a:prstGeom>
          <a:noFill/>
          <a:ln w="76200">
            <a:solidFill>
              <a:schemeClr val="tx1"/>
            </a:solidFill>
          </a:ln>
        </p:spPr>
      </p:pic>
      <p:sp>
        <p:nvSpPr>
          <p:cNvPr id="3" name="Rectangle 2"/>
          <p:cNvSpPr/>
          <p:nvPr/>
        </p:nvSpPr>
        <p:spPr>
          <a:xfrm>
            <a:off x="3274143" y="296907"/>
            <a:ext cx="13981470" cy="769441"/>
          </a:xfrm>
          <a:prstGeom prst="rect">
            <a:avLst/>
          </a:prstGeom>
        </p:spPr>
        <p:txBody>
          <a:bodyPr wrap="square">
            <a:spAutoFit/>
          </a:bodyPr>
          <a:lstStyle/>
          <a:p>
            <a:r>
              <a:rPr lang="en-US" sz="4400" b="1" u="sng" dirty="0" smtClean="0">
                <a:latin typeface="Arial" panose="020B0604020202020204" pitchFamily="34" charset="0"/>
                <a:ea typeface="Calibri" panose="020F0502020204030204" pitchFamily="34" charset="0"/>
                <a:cs typeface="Arial" panose="020B0604020202020204" pitchFamily="34" charset="0"/>
              </a:rPr>
              <a:t>Durham</a:t>
            </a:r>
            <a:r>
              <a:rPr lang="en-US" sz="4400" b="1" u="sng" dirty="0">
                <a:latin typeface="Arial" panose="020B0604020202020204" pitchFamily="34" charset="0"/>
                <a:ea typeface="Calibri" panose="020F0502020204030204" pitchFamily="34" charset="0"/>
                <a:cs typeface="Arial" panose="020B0604020202020204" pitchFamily="34" charset="0"/>
              </a:rPr>
              <a:t>, North Carolina: Main Street soldier</a:t>
            </a:r>
          </a:p>
        </p:txBody>
      </p:sp>
    </p:spTree>
    <p:extLst>
      <p:ext uri="{BB962C8B-B14F-4D97-AF65-F5344CB8AC3E}">
        <p14:creationId xmlns:p14="http://schemas.microsoft.com/office/powerpoint/2010/main" val="394380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9239" y="3123493"/>
            <a:ext cx="14659896" cy="5632311"/>
          </a:xfrm>
          <a:prstGeom prst="rect">
            <a:avLst/>
          </a:prstGeom>
        </p:spPr>
        <p:txBody>
          <a:bodyPr wrap="square">
            <a:spAutoFit/>
          </a:bodyPr>
          <a:lstStyle/>
          <a:p>
            <a:r>
              <a:rPr lang="en-US" sz="4000" b="1" u="sng" dirty="0">
                <a:latin typeface="Arial" panose="020B0604020202020204" pitchFamily="34" charset="0"/>
                <a:ea typeface="Times New Roman" panose="02020603050405020304" pitchFamily="18" charset="0"/>
                <a:cs typeface="Arial" panose="020B0604020202020204" pitchFamily="34" charset="0"/>
              </a:rPr>
              <a:t>Chattanooga, Tennessee: Lt. Gen. Alexander P. </a:t>
            </a:r>
            <a:r>
              <a:rPr lang="en-US" sz="4000" b="1" u="sng" dirty="0" smtClean="0">
                <a:latin typeface="Arial" panose="020B0604020202020204" pitchFamily="34" charset="0"/>
                <a:ea typeface="Times New Roman" panose="02020603050405020304" pitchFamily="18" charset="0"/>
                <a:cs typeface="Arial" panose="020B0604020202020204" pitchFamily="34" charset="0"/>
              </a:rPr>
              <a:t>Stewart</a:t>
            </a:r>
          </a:p>
          <a:p>
            <a:endParaRPr lang="en-US" sz="4000" b="1" u="sng" dirty="0">
              <a:latin typeface="Arial" panose="020B0604020202020204" pitchFamily="34" charset="0"/>
              <a:ea typeface="Times New Roman" panose="02020603050405020304" pitchFamily="18" charset="0"/>
              <a:cs typeface="Arial" panose="020B0604020202020204" pitchFamily="34" charset="0"/>
            </a:endParaRPr>
          </a:p>
          <a:p>
            <a:r>
              <a:rPr lang="en-US" sz="4000" b="1" dirty="0">
                <a:latin typeface="Arial" panose="020B0604020202020204" pitchFamily="34" charset="0"/>
                <a:ea typeface="Times New Roman" panose="02020603050405020304" pitchFamily="18" charset="0"/>
                <a:cs typeface="Arial" panose="020B0604020202020204" pitchFamily="34" charset="0"/>
              </a:rPr>
              <a:t>In Chattanooga, Tennessee, a statue of Confederate Lt. Gen. Alexander P. Stewart has been in the crosshairs of activists demanding its removal.</a:t>
            </a:r>
            <a:endParaRPr lang="en-US" sz="4000" b="1" dirty="0">
              <a:latin typeface="Arial" panose="020B0604020202020204" pitchFamily="34" charset="0"/>
              <a:ea typeface="Calibri" panose="020F0502020204030204" pitchFamily="34" charset="0"/>
              <a:cs typeface="Arial" panose="020B0604020202020204" pitchFamily="34" charset="0"/>
            </a:endParaRPr>
          </a:p>
          <a:p>
            <a:endParaRPr lang="en-US" sz="4000" b="1" dirty="0" smtClean="0">
              <a:latin typeface="Arial" panose="020B0604020202020204" pitchFamily="34" charset="0"/>
              <a:ea typeface="Times New Roman" panose="02020603050405020304" pitchFamily="18" charset="0"/>
              <a:cs typeface="Arial" panose="020B0604020202020204" pitchFamily="34" charset="0"/>
            </a:endParaRPr>
          </a:p>
          <a:p>
            <a:r>
              <a:rPr lang="en-US" sz="4000" b="1" dirty="0" smtClean="0">
                <a:latin typeface="Arial" panose="020B0604020202020204" pitchFamily="34" charset="0"/>
                <a:ea typeface="Times New Roman" panose="02020603050405020304" pitchFamily="18" charset="0"/>
                <a:cs typeface="Arial" panose="020B0604020202020204" pitchFamily="34" charset="0"/>
              </a:rPr>
              <a:t>The </a:t>
            </a:r>
            <a:r>
              <a:rPr lang="en-US" sz="4000" b="1" dirty="0">
                <a:latin typeface="Arial" panose="020B0604020202020204" pitchFamily="34" charset="0"/>
                <a:ea typeface="Times New Roman" panose="02020603050405020304" pitchFamily="18" charset="0"/>
                <a:cs typeface="Arial" panose="020B0604020202020204" pitchFamily="34" charset="0"/>
              </a:rPr>
              <a:t>local chapter of the NAACP has called for it to be taken </a:t>
            </a:r>
            <a:r>
              <a:rPr lang="en-US" sz="4000" b="1" dirty="0" smtClean="0">
                <a:latin typeface="Arial" panose="020B0604020202020204" pitchFamily="34" charset="0"/>
                <a:ea typeface="Times New Roman" panose="02020603050405020304" pitchFamily="18" charset="0"/>
                <a:cs typeface="Arial" panose="020B0604020202020204" pitchFamily="34" charset="0"/>
              </a:rPr>
              <a:t>down. “</a:t>
            </a:r>
            <a:r>
              <a:rPr lang="en-US" sz="4000" b="1" dirty="0">
                <a:latin typeface="Arial" panose="020B0604020202020204" pitchFamily="34" charset="0"/>
                <a:ea typeface="Times New Roman" panose="02020603050405020304" pitchFamily="18" charset="0"/>
                <a:cs typeface="Arial" panose="020B0604020202020204" pitchFamily="34" charset="0"/>
              </a:rPr>
              <a:t>We find it offensive to be reminded constantly of the atrocities that they represent,”</a:t>
            </a:r>
            <a:endParaRPr lang="en-US" sz="40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26570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Tennessee NAACP has called for removal of the Chattanooga Confederate memorial depicting Lt. Gen. A.P. Stewart (Photo: News Channel 9)"/>
          <p:cNvPicPr/>
          <p:nvPr/>
        </p:nvPicPr>
        <p:blipFill>
          <a:blip r:embed="rId2">
            <a:extLst>
              <a:ext uri="{28A0092B-C50C-407E-A947-70E740481C1C}">
                <a14:useLocalDpi xmlns:a14="http://schemas.microsoft.com/office/drawing/2010/main" val="0"/>
              </a:ext>
            </a:extLst>
          </a:blip>
          <a:srcRect/>
          <a:stretch>
            <a:fillRect/>
          </a:stretch>
        </p:blipFill>
        <p:spPr bwMode="auto">
          <a:xfrm>
            <a:off x="888589" y="669330"/>
            <a:ext cx="16455513" cy="12279753"/>
          </a:xfrm>
          <a:prstGeom prst="rect">
            <a:avLst/>
          </a:prstGeom>
          <a:noFill/>
          <a:ln>
            <a:noFill/>
          </a:ln>
        </p:spPr>
      </p:pic>
    </p:spTree>
    <p:extLst>
      <p:ext uri="{BB962C8B-B14F-4D97-AF65-F5344CB8AC3E}">
        <p14:creationId xmlns:p14="http://schemas.microsoft.com/office/powerpoint/2010/main" val="1469514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federate memorial from 1896 in Dallas, Texas (Photo: Texas Confederate Veterans)"/>
          <p:cNvPicPr/>
          <p:nvPr/>
        </p:nvPicPr>
        <p:blipFill>
          <a:blip r:embed="rId2">
            <a:extLst>
              <a:ext uri="{28A0092B-C50C-407E-A947-70E740481C1C}">
                <a14:useLocalDpi xmlns:a14="http://schemas.microsoft.com/office/drawing/2010/main" val="0"/>
              </a:ext>
            </a:extLst>
          </a:blip>
          <a:srcRect/>
          <a:stretch>
            <a:fillRect/>
          </a:stretch>
        </p:blipFill>
        <p:spPr bwMode="auto">
          <a:xfrm>
            <a:off x="7378373" y="0"/>
            <a:ext cx="10909627" cy="13716000"/>
          </a:xfrm>
          <a:prstGeom prst="rect">
            <a:avLst/>
          </a:prstGeom>
          <a:noFill/>
          <a:ln w="76200">
            <a:solidFill>
              <a:schemeClr val="tx1"/>
            </a:solidFill>
          </a:ln>
        </p:spPr>
      </p:pic>
      <p:sp>
        <p:nvSpPr>
          <p:cNvPr id="4" name="TextBox 3"/>
          <p:cNvSpPr txBox="1"/>
          <p:nvPr/>
        </p:nvSpPr>
        <p:spPr>
          <a:xfrm>
            <a:off x="855407" y="656302"/>
            <a:ext cx="5781368" cy="13018949"/>
          </a:xfrm>
          <a:prstGeom prst="rect">
            <a:avLst/>
          </a:prstGeom>
          <a:noFill/>
        </p:spPr>
        <p:txBody>
          <a:bodyPr wrap="square" rtlCol="0">
            <a:spAutoFit/>
          </a:bodyPr>
          <a:lstStyle/>
          <a:p>
            <a:r>
              <a:rPr lang="en-US" sz="4000" b="1" dirty="0">
                <a:latin typeface="Arial" panose="020B0604020202020204" pitchFamily="34" charset="0"/>
                <a:ea typeface="Times New Roman" panose="02020603050405020304" pitchFamily="18" charset="0"/>
                <a:cs typeface="Arial" panose="020B0604020202020204" pitchFamily="34" charset="0"/>
              </a:rPr>
              <a:t>Dallas, Texas: Gen. Robert E. Lee &amp; Founders </a:t>
            </a:r>
            <a:r>
              <a:rPr lang="en-US" sz="4000" b="1" dirty="0" smtClean="0">
                <a:latin typeface="Arial" panose="020B0604020202020204" pitchFamily="34" charset="0"/>
                <a:ea typeface="Times New Roman" panose="02020603050405020304" pitchFamily="18" charset="0"/>
                <a:cs typeface="Arial" panose="020B0604020202020204" pitchFamily="34" charset="0"/>
              </a:rPr>
              <a:t>Cemetery Monument </a:t>
            </a:r>
            <a:endParaRPr lang="en-US" sz="4000" b="1" dirty="0">
              <a:latin typeface="Arial" panose="020B0604020202020204" pitchFamily="34" charset="0"/>
              <a:ea typeface="Times New Roman" panose="02020603050405020304" pitchFamily="18" charset="0"/>
              <a:cs typeface="Arial" panose="020B0604020202020204" pitchFamily="34" charset="0"/>
            </a:endParaRPr>
          </a:p>
          <a:p>
            <a:endParaRPr lang="en-US" sz="4000" b="1" dirty="0">
              <a:latin typeface="Arial" panose="020B0604020202020204" pitchFamily="34" charset="0"/>
              <a:ea typeface="Times New Roman" panose="02020603050405020304" pitchFamily="18" charset="0"/>
              <a:cs typeface="Arial" panose="020B0604020202020204" pitchFamily="34" charset="0"/>
            </a:endParaRPr>
          </a:p>
          <a:p>
            <a:r>
              <a:rPr lang="en-US" sz="4000" b="1" dirty="0">
                <a:latin typeface="Arial" panose="020B0604020202020204" pitchFamily="34" charset="0"/>
                <a:ea typeface="Times New Roman" panose="02020603050405020304" pitchFamily="18" charset="0"/>
                <a:cs typeface="Arial" panose="020B0604020202020204" pitchFamily="34" charset="0"/>
              </a:rPr>
              <a:t>Dallas, Texas Mayor Mike Rawlings has called for a task force to review removal options for Confederate statues in the city. </a:t>
            </a:r>
            <a:endParaRPr lang="en-US" sz="4000" b="1" dirty="0">
              <a:latin typeface="Arial" panose="020B0604020202020204" pitchFamily="34" charset="0"/>
              <a:ea typeface="Calibri" panose="020F0502020204030204" pitchFamily="34" charset="0"/>
              <a:cs typeface="Arial" panose="020B0604020202020204" pitchFamily="34" charset="0"/>
            </a:endParaRPr>
          </a:p>
          <a:p>
            <a:endParaRPr lang="en-US" sz="4000" b="1" dirty="0" smtClean="0">
              <a:latin typeface="Arial" panose="020B0604020202020204" pitchFamily="34" charset="0"/>
              <a:cs typeface="Arial" panose="020B0604020202020204" pitchFamily="34" charset="0"/>
            </a:endParaRPr>
          </a:p>
          <a:p>
            <a:r>
              <a:rPr lang="en-US" sz="4000" b="1" dirty="0" smtClean="0">
                <a:latin typeface="Arial" panose="020B0604020202020204" pitchFamily="34" charset="0"/>
                <a:cs typeface="Arial" panose="020B0604020202020204" pitchFamily="34" charset="0"/>
              </a:rPr>
              <a:t>The </a:t>
            </a:r>
            <a:r>
              <a:rPr lang="en-US" sz="4000" b="1" dirty="0">
                <a:latin typeface="Arial" panose="020B0604020202020204" pitchFamily="34" charset="0"/>
                <a:cs typeface="Arial" panose="020B0604020202020204" pitchFamily="34" charset="0"/>
              </a:rPr>
              <a:t>monuments are located in a historic cemetery near the Dallas Convention                                                        Center and in Robert E. Lee Park.</a:t>
            </a:r>
            <a:br>
              <a:rPr lang="en-US" sz="4000" b="1" dirty="0">
                <a:latin typeface="Arial" panose="020B0604020202020204" pitchFamily="34" charset="0"/>
                <a:cs typeface="Arial" panose="020B0604020202020204" pitchFamily="34" charset="0"/>
              </a:rPr>
            </a:br>
            <a:endParaRPr lang="en-US" sz="4000" b="1" dirty="0">
              <a:latin typeface="Arial" panose="020B0604020202020204" pitchFamily="34" charset="0"/>
              <a:cs typeface="Arial" panose="020B0604020202020204" pitchFamily="34" charset="0"/>
            </a:endParaRPr>
          </a:p>
          <a:p>
            <a:endParaRPr lang="en-US" sz="4000" dirty="0"/>
          </a:p>
        </p:txBody>
      </p:sp>
    </p:spTree>
    <p:extLst>
      <p:ext uri="{BB962C8B-B14F-4D97-AF65-F5344CB8AC3E}">
        <p14:creationId xmlns:p14="http://schemas.microsoft.com/office/powerpoint/2010/main" val="4978272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6787" y="1389623"/>
            <a:ext cx="13096568" cy="8433078"/>
          </a:xfrm>
          <a:prstGeom prst="rect">
            <a:avLst/>
          </a:prstGeom>
        </p:spPr>
        <p:txBody>
          <a:bodyPr wrap="square">
            <a:spAutoFit/>
          </a:bodyPr>
          <a:lstStyle/>
          <a:p>
            <a:r>
              <a:rPr lang="en-US" sz="4400" b="1" u="sng" dirty="0">
                <a:latin typeface="Arial" panose="020B0604020202020204" pitchFamily="34" charset="0"/>
                <a:ea typeface="Times New Roman" panose="02020603050405020304" pitchFamily="18" charset="0"/>
                <a:cs typeface="Arial" panose="020B0604020202020204" pitchFamily="34" charset="0"/>
              </a:rPr>
              <a:t>San Antonio, Texas: Confederate soldier statue</a:t>
            </a:r>
          </a:p>
          <a:p>
            <a:endParaRPr lang="en-US" sz="4000" b="1" dirty="0" smtClean="0">
              <a:latin typeface="Arial" panose="020B0604020202020204" pitchFamily="34" charset="0"/>
              <a:ea typeface="Times New Roman" panose="02020603050405020304" pitchFamily="18" charset="0"/>
              <a:cs typeface="Arial" panose="020B0604020202020204" pitchFamily="34" charset="0"/>
            </a:endParaRPr>
          </a:p>
          <a:p>
            <a:r>
              <a:rPr lang="en-US" sz="4000" b="1" dirty="0" smtClean="0">
                <a:latin typeface="Arial" panose="020B0604020202020204" pitchFamily="34" charset="0"/>
                <a:ea typeface="Times New Roman" panose="02020603050405020304" pitchFamily="18" charset="0"/>
                <a:cs typeface="Arial" panose="020B0604020202020204" pitchFamily="34" charset="0"/>
              </a:rPr>
              <a:t>Approximately </a:t>
            </a:r>
            <a:r>
              <a:rPr lang="en-US" sz="4000" b="1" dirty="0">
                <a:latin typeface="Arial" panose="020B0604020202020204" pitchFamily="34" charset="0"/>
                <a:ea typeface="Times New Roman" panose="02020603050405020304" pitchFamily="18" charset="0"/>
                <a:cs typeface="Arial" panose="020B0604020202020204" pitchFamily="34" charset="0"/>
              </a:rPr>
              <a:t>500 protesters attended a vigil for Charlottesville in San Antonio’s Travis Park on Aug, 13, and a monument for a Confederate soldier there was a subject of the rally, </a:t>
            </a:r>
            <a:endParaRPr lang="en-US" sz="4000" b="1" dirty="0" smtClean="0">
              <a:latin typeface="Arial" panose="020B0604020202020204" pitchFamily="34" charset="0"/>
              <a:ea typeface="Times New Roman" panose="02020603050405020304" pitchFamily="18" charset="0"/>
              <a:cs typeface="Arial" panose="020B0604020202020204" pitchFamily="34" charset="0"/>
            </a:endParaRPr>
          </a:p>
          <a:p>
            <a:endParaRPr lang="en-US" sz="4000" b="1" dirty="0">
              <a:latin typeface="Arial" panose="020B0604020202020204" pitchFamily="34" charset="0"/>
              <a:ea typeface="Times New Roman" panose="02020603050405020304" pitchFamily="18" charset="0"/>
              <a:cs typeface="Arial" panose="020B0604020202020204" pitchFamily="34" charset="0"/>
            </a:endParaRPr>
          </a:p>
          <a:p>
            <a:r>
              <a:rPr lang="en-US" sz="4000" b="1" dirty="0">
                <a:latin typeface="Arial" panose="020B0604020202020204" pitchFamily="34" charset="0"/>
                <a:ea typeface="Times New Roman" panose="02020603050405020304" pitchFamily="18" charset="0"/>
                <a:cs typeface="Arial" panose="020B0604020202020204" pitchFamily="34" charset="0"/>
              </a:rPr>
              <a:t>“This is not an important art piece but a monument to power,” Trevino said. “It was put in to remind people of that power. It is an unfortunate message of hate, and we think it’s important to relocate it</a:t>
            </a:r>
            <a:r>
              <a:rPr lang="en-US" sz="4000" b="1" dirty="0">
                <a:solidFill>
                  <a:srgbClr val="C00000"/>
                </a:solidFill>
                <a:latin typeface="Arial" panose="020B0604020202020204" pitchFamily="34" charset="0"/>
                <a:ea typeface="Times New Roman" panose="02020603050405020304" pitchFamily="18" charset="0"/>
                <a:cs typeface="Arial" panose="020B0604020202020204" pitchFamily="34" charset="0"/>
              </a:rPr>
              <a:t>. We do think that history is important</a:t>
            </a:r>
            <a:r>
              <a:rPr lang="en-US" sz="4000" b="1" dirty="0">
                <a:latin typeface="Arial" panose="020B0604020202020204" pitchFamily="34" charset="0"/>
                <a:ea typeface="Times New Roman" panose="02020603050405020304" pitchFamily="18" charset="0"/>
                <a:cs typeface="Arial" panose="020B0604020202020204" pitchFamily="34" charset="0"/>
              </a:rPr>
              <a:t>, so we’re looking for an appropriate location for it.”</a:t>
            </a:r>
            <a:r>
              <a:rPr lang="en-US" dirty="0">
                <a:latin typeface="Times New Roman" panose="02020603050405020304" pitchFamily="18" charset="0"/>
                <a:ea typeface="Times New Roman" panose="02020603050405020304" pitchFamily="18" charset="0"/>
              </a:rPr>
              <a:t/>
            </a:r>
            <a:br>
              <a:rPr lang="en-US" dirty="0">
                <a:latin typeface="Times New Roman" panose="02020603050405020304" pitchFamily="18" charset="0"/>
                <a:ea typeface="Times New Roman" panose="02020603050405020304" pitchFamily="18" charset="0"/>
              </a:rPr>
            </a:br>
            <a:endParaRPr lang="en-US"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3184827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federate memorial in San Antonio at Travis Park (Photo: San Antonio Charter Moms)"/>
          <p:cNvPicPr/>
          <p:nvPr/>
        </p:nvPicPr>
        <p:blipFill>
          <a:blip r:embed="rId2">
            <a:extLst>
              <a:ext uri="{28A0092B-C50C-407E-A947-70E740481C1C}">
                <a14:useLocalDpi xmlns:a14="http://schemas.microsoft.com/office/drawing/2010/main" val="0"/>
              </a:ext>
            </a:extLst>
          </a:blip>
          <a:srcRect/>
          <a:stretch>
            <a:fillRect/>
          </a:stretch>
        </p:blipFill>
        <p:spPr bwMode="auto">
          <a:xfrm>
            <a:off x="5279923" y="283188"/>
            <a:ext cx="8446155" cy="13078849"/>
          </a:xfrm>
          <a:prstGeom prst="rect">
            <a:avLst/>
          </a:prstGeom>
          <a:noFill/>
          <a:ln>
            <a:noFill/>
          </a:ln>
        </p:spPr>
      </p:pic>
    </p:spTree>
    <p:extLst>
      <p:ext uri="{BB962C8B-B14F-4D97-AF65-F5344CB8AC3E}">
        <p14:creationId xmlns:p14="http://schemas.microsoft.com/office/powerpoint/2010/main" val="332719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2192" y="593211"/>
            <a:ext cx="12772104" cy="11849398"/>
          </a:xfrm>
          <a:prstGeom prst="rect">
            <a:avLst/>
          </a:prstGeom>
        </p:spPr>
        <p:txBody>
          <a:bodyPr wrap="square">
            <a:spAutoFit/>
          </a:bodyPr>
          <a:lstStyle/>
          <a:p>
            <a:r>
              <a:rPr lang="en-US" sz="4400" b="1" u="sng" dirty="0">
                <a:latin typeface="Arial" panose="020B0604020202020204" pitchFamily="34" charset="0"/>
                <a:ea typeface="Times New Roman" panose="02020603050405020304" pitchFamily="18" charset="0"/>
                <a:cs typeface="Arial" panose="020B0604020202020204" pitchFamily="34" charset="0"/>
              </a:rPr>
              <a:t>Tampa, Florida: ‘Memoria In </a:t>
            </a:r>
            <a:r>
              <a:rPr lang="en-US" sz="4400" b="1" u="sng" dirty="0" err="1">
                <a:latin typeface="Arial" panose="020B0604020202020204" pitchFamily="34" charset="0"/>
                <a:ea typeface="Times New Roman" panose="02020603050405020304" pitchFamily="18" charset="0"/>
                <a:cs typeface="Arial" panose="020B0604020202020204" pitchFamily="34" charset="0"/>
              </a:rPr>
              <a:t>Aeterna</a:t>
            </a:r>
            <a:r>
              <a:rPr lang="en-US" sz="4400" b="1" u="sng" dirty="0">
                <a:latin typeface="Arial" panose="020B0604020202020204" pitchFamily="34" charset="0"/>
                <a:ea typeface="Times New Roman" panose="02020603050405020304" pitchFamily="18" charset="0"/>
                <a:cs typeface="Arial" panose="020B0604020202020204" pitchFamily="34" charset="0"/>
              </a:rPr>
              <a:t>’</a:t>
            </a:r>
          </a:p>
          <a:p>
            <a:endParaRPr lang="en-US" sz="4000" b="1" dirty="0" smtClean="0">
              <a:latin typeface="Arial" panose="020B0604020202020204" pitchFamily="34" charset="0"/>
              <a:ea typeface="Times New Roman" panose="02020603050405020304" pitchFamily="18" charset="0"/>
              <a:cs typeface="Arial" panose="020B0604020202020204" pitchFamily="34" charset="0"/>
            </a:endParaRPr>
          </a:p>
          <a:p>
            <a:r>
              <a:rPr lang="en-US" sz="4000" b="1" dirty="0" smtClean="0">
                <a:latin typeface="Arial" panose="020B0604020202020204" pitchFamily="34" charset="0"/>
                <a:ea typeface="Times New Roman" panose="02020603050405020304" pitchFamily="18" charset="0"/>
                <a:cs typeface="Arial" panose="020B0604020202020204" pitchFamily="34" charset="0"/>
              </a:rPr>
              <a:t>Members </a:t>
            </a:r>
            <a:r>
              <a:rPr lang="en-US" sz="4000" b="1" dirty="0">
                <a:latin typeface="Arial" panose="020B0604020202020204" pitchFamily="34" charset="0"/>
                <a:ea typeface="Times New Roman" panose="02020603050405020304" pitchFamily="18" charset="0"/>
                <a:cs typeface="Arial" panose="020B0604020202020204" pitchFamily="34" charset="0"/>
              </a:rPr>
              <a:t>of the Sons of Confederate Veterans are standing guard by a Confederate monument on the grounds of the historic county courthouse in Tampa, Florida, </a:t>
            </a:r>
            <a:r>
              <a:rPr lang="en-US" sz="4000" b="1" dirty="0">
                <a:solidFill>
                  <a:srgbClr val="004276"/>
                </a:solidFill>
                <a:latin typeface="Arial" panose="020B0604020202020204" pitchFamily="34" charset="0"/>
                <a:ea typeface="Times New Roman" panose="02020603050405020304" pitchFamily="18" charset="0"/>
                <a:cs typeface="Arial" panose="020B0604020202020204" pitchFamily="34" charset="0"/>
                <a:hlinkClick r:id="rId2"/>
              </a:rPr>
              <a:t>the Tampa Bay Times reported</a:t>
            </a:r>
            <a:r>
              <a:rPr lang="en-US" sz="4000" b="1" dirty="0">
                <a:latin typeface="Arial" panose="020B0604020202020204" pitchFamily="34" charset="0"/>
                <a:ea typeface="Times New Roman" panose="02020603050405020304" pitchFamily="18" charset="0"/>
                <a:cs typeface="Arial" panose="020B0604020202020204" pitchFamily="34" charset="0"/>
              </a:rPr>
              <a:t>.</a:t>
            </a:r>
          </a:p>
          <a:p>
            <a:endParaRPr lang="en-US" sz="4000" b="1" dirty="0" smtClean="0">
              <a:latin typeface="Arial" panose="020B0604020202020204" pitchFamily="34" charset="0"/>
              <a:ea typeface="Times New Roman" panose="02020603050405020304" pitchFamily="18" charset="0"/>
              <a:cs typeface="Arial" panose="020B0604020202020204" pitchFamily="34" charset="0"/>
            </a:endParaRPr>
          </a:p>
          <a:p>
            <a:r>
              <a:rPr lang="en-US" sz="4000" b="1" dirty="0" smtClean="0">
                <a:latin typeface="Arial" panose="020B0604020202020204" pitchFamily="34" charset="0"/>
                <a:ea typeface="Times New Roman" panose="02020603050405020304" pitchFamily="18" charset="0"/>
                <a:cs typeface="Arial" panose="020B0604020202020204" pitchFamily="34" charset="0"/>
              </a:rPr>
              <a:t>The </a:t>
            </a:r>
            <a:r>
              <a:rPr lang="en-US" sz="4000" b="1" dirty="0">
                <a:latin typeface="Arial" panose="020B0604020202020204" pitchFamily="34" charset="0"/>
                <a:ea typeface="Times New Roman" panose="02020603050405020304" pitchFamily="18" charset="0"/>
                <a:cs typeface="Arial" panose="020B0604020202020204" pitchFamily="34" charset="0"/>
              </a:rPr>
              <a:t>Sons of Confederate Veterans learned that leftist activists had plans to topple the marble statue, known as “Memoria In </a:t>
            </a:r>
            <a:r>
              <a:rPr lang="en-US" sz="4000" b="1" dirty="0" err="1">
                <a:latin typeface="Arial" panose="020B0604020202020204" pitchFamily="34" charset="0"/>
                <a:ea typeface="Times New Roman" panose="02020603050405020304" pitchFamily="18" charset="0"/>
                <a:cs typeface="Arial" panose="020B0604020202020204" pitchFamily="34" charset="0"/>
              </a:rPr>
              <a:t>Aeterna</a:t>
            </a:r>
            <a:r>
              <a:rPr lang="en-US" sz="4000" b="1" dirty="0">
                <a:latin typeface="Arial" panose="020B0604020202020204" pitchFamily="34" charset="0"/>
                <a:ea typeface="Times New Roman" panose="02020603050405020304" pitchFamily="18" charset="0"/>
                <a:cs typeface="Arial" panose="020B0604020202020204" pitchFamily="34" charset="0"/>
              </a:rPr>
              <a:t>,” which depicts a Confederate soldier heading to war and another soldier returning home wearing a ragged uniform. On Aug. 13, 200 protesters marched through the streets in Tampa, and several climbed the monument.</a:t>
            </a:r>
          </a:p>
          <a:p>
            <a:endParaRPr lang="en-US" sz="4000" b="1" dirty="0" smtClean="0">
              <a:latin typeface="Arial" panose="020B0604020202020204" pitchFamily="34" charset="0"/>
              <a:ea typeface="Calibri" panose="020F0502020204030204" pitchFamily="34" charset="0"/>
              <a:cs typeface="Arial" panose="020B0604020202020204" pitchFamily="34" charset="0"/>
            </a:endParaRPr>
          </a:p>
          <a:p>
            <a:r>
              <a:rPr lang="en-US" sz="4000" b="1" dirty="0" smtClean="0">
                <a:latin typeface="Arial" panose="020B0604020202020204" pitchFamily="34" charset="0"/>
                <a:ea typeface="Calibri" panose="020F0502020204030204" pitchFamily="34" charset="0"/>
                <a:cs typeface="Arial" panose="020B0604020202020204" pitchFamily="34" charset="0"/>
              </a:rPr>
              <a:t>The </a:t>
            </a:r>
            <a:r>
              <a:rPr lang="en-US" sz="4000" b="1" dirty="0">
                <a:latin typeface="Arial" panose="020B0604020202020204" pitchFamily="34" charset="0"/>
                <a:ea typeface="Calibri" panose="020F0502020204030204" pitchFamily="34" charset="0"/>
                <a:cs typeface="Arial" panose="020B0604020202020204" pitchFamily="34" charset="0"/>
              </a:rPr>
              <a:t>Hillsborough County Commission has already voted to move the statue off courthouse grounds and to a local cemetery</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7936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moria in Aeterna' in Tampa, Florida (Photo: WTSP)"/>
          <p:cNvPicPr/>
          <p:nvPr/>
        </p:nvPicPr>
        <p:blipFill>
          <a:blip r:embed="rId2">
            <a:extLst>
              <a:ext uri="{28A0092B-C50C-407E-A947-70E740481C1C}">
                <a14:useLocalDpi xmlns:a14="http://schemas.microsoft.com/office/drawing/2010/main" val="0"/>
              </a:ext>
            </a:extLst>
          </a:blip>
          <a:srcRect/>
          <a:stretch>
            <a:fillRect/>
          </a:stretch>
        </p:blipFill>
        <p:spPr bwMode="auto">
          <a:xfrm>
            <a:off x="1533832" y="1"/>
            <a:ext cx="14954865" cy="13716000"/>
          </a:xfrm>
          <a:prstGeom prst="rect">
            <a:avLst/>
          </a:prstGeom>
          <a:noFill/>
          <a:ln w="76200">
            <a:solidFill>
              <a:schemeClr val="tx1"/>
            </a:solidFill>
          </a:ln>
        </p:spPr>
      </p:pic>
    </p:spTree>
    <p:extLst>
      <p:ext uri="{BB962C8B-B14F-4D97-AF65-F5344CB8AC3E}">
        <p14:creationId xmlns:p14="http://schemas.microsoft.com/office/powerpoint/2010/main" val="8580481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d Joe' Confederate statue removed on Aug. 14, 2017, in Gainesville, Florida"/>
          <p:cNvPicPr/>
          <p:nvPr/>
        </p:nvPicPr>
        <p:blipFill>
          <a:blip r:embed="rId2">
            <a:extLst>
              <a:ext uri="{28A0092B-C50C-407E-A947-70E740481C1C}">
                <a14:useLocalDpi xmlns:a14="http://schemas.microsoft.com/office/drawing/2010/main" val="0"/>
              </a:ext>
            </a:extLst>
          </a:blip>
          <a:srcRect/>
          <a:stretch>
            <a:fillRect/>
          </a:stretch>
        </p:blipFill>
        <p:spPr bwMode="auto">
          <a:xfrm>
            <a:off x="2831690" y="0"/>
            <a:ext cx="15456310" cy="10736826"/>
          </a:xfrm>
          <a:prstGeom prst="rect">
            <a:avLst/>
          </a:prstGeom>
          <a:noFill/>
          <a:ln w="76200">
            <a:solidFill>
              <a:schemeClr val="tx1"/>
            </a:solidFill>
          </a:ln>
        </p:spPr>
      </p:pic>
      <p:sp>
        <p:nvSpPr>
          <p:cNvPr id="3" name="Rectangle 2"/>
          <p:cNvSpPr/>
          <p:nvPr/>
        </p:nvSpPr>
        <p:spPr>
          <a:xfrm>
            <a:off x="1769806" y="11099899"/>
            <a:ext cx="16518194" cy="2616101"/>
          </a:xfrm>
          <a:prstGeom prst="rect">
            <a:avLst/>
          </a:prstGeom>
        </p:spPr>
        <p:txBody>
          <a:bodyPr wrap="square">
            <a:spAutoFit/>
          </a:bodyPr>
          <a:lstStyle/>
          <a:p>
            <a:r>
              <a:rPr lang="en-US" sz="4400" b="1" u="sng" dirty="0">
                <a:latin typeface="Arial" panose="020B0604020202020204" pitchFamily="34" charset="0"/>
                <a:ea typeface="Times New Roman" panose="02020603050405020304" pitchFamily="18" charset="0"/>
                <a:cs typeface="Arial" panose="020B0604020202020204" pitchFamily="34" charset="0"/>
              </a:rPr>
              <a:t>Gainesville, Florida: ‘Old Joe’</a:t>
            </a:r>
          </a:p>
          <a:p>
            <a:r>
              <a:rPr lang="en-US" sz="4000" b="1" dirty="0">
                <a:solidFill>
                  <a:srgbClr val="004276"/>
                </a:solidFill>
                <a:latin typeface="Arial" panose="020B0604020202020204" pitchFamily="34" charset="0"/>
                <a:ea typeface="Times New Roman" panose="02020603050405020304" pitchFamily="18" charset="0"/>
                <a:cs typeface="Arial" panose="020B0604020202020204" pitchFamily="34" charset="0"/>
              </a:rPr>
              <a:t>In Gainesville, Florida</a:t>
            </a:r>
            <a:r>
              <a:rPr lang="en-US" sz="4000" b="1" dirty="0">
                <a:latin typeface="Arial" panose="020B0604020202020204" pitchFamily="34" charset="0"/>
                <a:ea typeface="Times New Roman" panose="02020603050405020304" pitchFamily="18" charset="0"/>
                <a:cs typeface="Arial" panose="020B0604020202020204" pitchFamily="34" charset="0"/>
              </a:rPr>
              <a:t>, crews removed a Confederate memorial on Aug. 14 that had been dedicated to men in the area who served in the Civil War and lost their lives fighting.</a:t>
            </a:r>
            <a:endParaRPr lang="en-US" sz="4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TextBox 3"/>
          <p:cNvSpPr txBox="1"/>
          <p:nvPr/>
        </p:nvSpPr>
        <p:spPr>
          <a:xfrm>
            <a:off x="383458" y="707923"/>
            <a:ext cx="1976284" cy="6186309"/>
          </a:xfrm>
          <a:prstGeom prst="rect">
            <a:avLst/>
          </a:prstGeom>
          <a:noFill/>
        </p:spPr>
        <p:txBody>
          <a:bodyPr wrap="square" rtlCol="0">
            <a:spAutoFit/>
          </a:bodyPr>
          <a:lstStyle/>
          <a:p>
            <a:r>
              <a:rPr lang="en-US" sz="4000" b="1" dirty="0"/>
              <a:t>The bronze monument constructed and erected in 1904.</a:t>
            </a:r>
            <a:r>
              <a:rPr lang="en-US" dirty="0"/>
              <a:t/>
            </a:r>
            <a:br>
              <a:rPr lang="en-US" dirty="0"/>
            </a:br>
            <a:endParaRPr lang="en-US" dirty="0"/>
          </a:p>
          <a:p>
            <a:endParaRPr lang="en-US" dirty="0"/>
          </a:p>
        </p:txBody>
      </p:sp>
    </p:spTree>
    <p:extLst>
      <p:ext uri="{BB962C8B-B14F-4D97-AF65-F5344CB8AC3E}">
        <p14:creationId xmlns:p14="http://schemas.microsoft.com/office/powerpoint/2010/main" val="40553798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2257" y="1292150"/>
            <a:ext cx="13981471" cy="10556736"/>
          </a:xfrm>
          <a:prstGeom prst="rect">
            <a:avLst/>
          </a:prstGeom>
        </p:spPr>
        <p:txBody>
          <a:bodyPr wrap="square">
            <a:spAutoFit/>
          </a:bodyPr>
          <a:lstStyle/>
          <a:p>
            <a:r>
              <a:rPr lang="en-US" sz="4400" b="1" u="sng" dirty="0">
                <a:latin typeface="Arial" panose="020B0604020202020204" pitchFamily="34" charset="0"/>
                <a:ea typeface="Times New Roman" panose="02020603050405020304" pitchFamily="18" charset="0"/>
                <a:cs typeface="Arial" panose="020B0604020202020204" pitchFamily="34" charset="0"/>
              </a:rPr>
              <a:t>Baltimore, Maryland: Jackson-Lee Monument</a:t>
            </a:r>
            <a:endParaRPr lang="en-US" sz="4400" b="1" u="sng" dirty="0">
              <a:latin typeface="Arial" panose="020B0604020202020204" pitchFamily="34" charset="0"/>
              <a:ea typeface="Calibri" panose="020F0502020204030204" pitchFamily="34" charset="0"/>
              <a:cs typeface="Arial" panose="020B0604020202020204" pitchFamily="34" charset="0"/>
            </a:endParaRPr>
          </a:p>
          <a:p>
            <a:endParaRPr lang="en-US" sz="4000" b="1" dirty="0" smtClean="0">
              <a:latin typeface="Arial" panose="020B0604020202020204" pitchFamily="34" charset="0"/>
              <a:ea typeface="Times New Roman" panose="02020603050405020304" pitchFamily="18" charset="0"/>
              <a:cs typeface="Arial" panose="020B0604020202020204" pitchFamily="34" charset="0"/>
            </a:endParaRPr>
          </a:p>
          <a:p>
            <a:r>
              <a:rPr lang="en-US" sz="4000" b="1" dirty="0" smtClean="0">
                <a:latin typeface="Arial" panose="020B0604020202020204" pitchFamily="34" charset="0"/>
                <a:ea typeface="Times New Roman" panose="02020603050405020304" pitchFamily="18" charset="0"/>
                <a:cs typeface="Arial" panose="020B0604020202020204" pitchFamily="34" charset="0"/>
              </a:rPr>
              <a:t>On </a:t>
            </a:r>
            <a:r>
              <a:rPr lang="en-US" sz="4000" b="1" dirty="0">
                <a:latin typeface="Arial" panose="020B0604020202020204" pitchFamily="34" charset="0"/>
                <a:ea typeface="Times New Roman" panose="02020603050405020304" pitchFamily="18" charset="0"/>
                <a:cs typeface="Arial" panose="020B0604020202020204" pitchFamily="34" charset="0"/>
              </a:rPr>
              <a:t>Aug. 13, protesters called on Baltimore city leaders to remove the Jackson-Lee Monument, a Confederate symbol, at Wyman Dell Park near Johns Hopkins University.</a:t>
            </a:r>
            <a:endParaRPr lang="en-US" sz="4000" b="1" dirty="0">
              <a:latin typeface="Arial" panose="020B0604020202020204" pitchFamily="34" charset="0"/>
              <a:ea typeface="Calibri" panose="020F0502020204030204" pitchFamily="34" charset="0"/>
              <a:cs typeface="Arial" panose="020B0604020202020204" pitchFamily="34" charset="0"/>
            </a:endParaRPr>
          </a:p>
          <a:p>
            <a:endParaRPr lang="en-US" sz="4000" b="1" dirty="0" smtClean="0">
              <a:latin typeface="Arial" panose="020B0604020202020204" pitchFamily="34" charset="0"/>
              <a:ea typeface="Times New Roman" panose="02020603050405020304" pitchFamily="18" charset="0"/>
              <a:cs typeface="Arial" panose="020B0604020202020204" pitchFamily="34" charset="0"/>
            </a:endParaRPr>
          </a:p>
          <a:p>
            <a:r>
              <a:rPr lang="en-US" sz="4000" b="1" dirty="0" smtClean="0">
                <a:latin typeface="Arial" panose="020B0604020202020204" pitchFamily="34" charset="0"/>
                <a:ea typeface="Times New Roman" panose="02020603050405020304" pitchFamily="18" charset="0"/>
                <a:cs typeface="Arial" panose="020B0604020202020204" pitchFamily="34" charset="0"/>
              </a:rPr>
              <a:t>The </a:t>
            </a:r>
            <a:r>
              <a:rPr lang="en-US" sz="4000" b="1" dirty="0">
                <a:latin typeface="Arial" panose="020B0604020202020204" pitchFamily="34" charset="0"/>
                <a:ea typeface="Times New Roman" panose="02020603050405020304" pitchFamily="18" charset="0"/>
                <a:cs typeface="Arial" panose="020B0604020202020204" pitchFamily="34" charset="0"/>
              </a:rPr>
              <a:t>activists erected their own statue in front of the Jackson-Lee Monument. It depicted a pregnant black woman with her fist in the air and a child on her back, the Baltimore Sun reported.</a:t>
            </a:r>
            <a:endParaRPr lang="en-US" sz="4000" b="1" dirty="0">
              <a:latin typeface="Arial" panose="020B0604020202020204" pitchFamily="34" charset="0"/>
              <a:ea typeface="Calibri" panose="020F0502020204030204" pitchFamily="34" charset="0"/>
              <a:cs typeface="Arial" panose="020B0604020202020204" pitchFamily="34" charset="0"/>
            </a:endParaRPr>
          </a:p>
          <a:p>
            <a:endParaRPr lang="en-US" sz="4000" b="1" dirty="0" smtClean="0">
              <a:latin typeface="Arial" panose="020B0604020202020204" pitchFamily="34" charset="0"/>
              <a:ea typeface="Times New Roman" panose="02020603050405020304" pitchFamily="18" charset="0"/>
              <a:cs typeface="Arial" panose="020B0604020202020204" pitchFamily="34" charset="0"/>
            </a:endParaRPr>
          </a:p>
          <a:p>
            <a:r>
              <a:rPr lang="en-US" sz="4000" b="1" dirty="0" smtClean="0">
                <a:latin typeface="Arial" panose="020B0604020202020204" pitchFamily="34" charset="0"/>
                <a:ea typeface="Times New Roman" panose="02020603050405020304" pitchFamily="18" charset="0"/>
                <a:cs typeface="Arial" panose="020B0604020202020204" pitchFamily="34" charset="0"/>
              </a:rPr>
              <a:t>A </a:t>
            </a:r>
            <a:r>
              <a:rPr lang="en-US" sz="4000" b="1" dirty="0">
                <a:latin typeface="Arial" panose="020B0604020202020204" pitchFamily="34" charset="0"/>
                <a:ea typeface="Times New Roman" panose="02020603050405020304" pitchFamily="18" charset="0"/>
                <a:cs typeface="Arial" panose="020B0604020202020204" pitchFamily="34" charset="0"/>
              </a:rPr>
              <a:t>passerby pushed the protesters’ statue over. A photo posted to Twitter Tuesday by “Baltimore BLOC” showed the Jackson-Lee Monument with “Black Lives Matter” and “Remember C-Ville” (Remember Charlottesville) spray-painted on the sides.</a:t>
            </a:r>
            <a:endParaRPr lang="en-US" sz="40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1548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ackson-Lee-TW"/>
          <p:cNvPicPr/>
          <p:nvPr/>
        </p:nvPicPr>
        <p:blipFill>
          <a:blip r:embed="rId2">
            <a:extLst>
              <a:ext uri="{28A0092B-C50C-407E-A947-70E740481C1C}">
                <a14:useLocalDpi xmlns:a14="http://schemas.microsoft.com/office/drawing/2010/main" val="0"/>
              </a:ext>
            </a:extLst>
          </a:blip>
          <a:srcRect/>
          <a:stretch>
            <a:fillRect/>
          </a:stretch>
        </p:blipFill>
        <p:spPr bwMode="auto">
          <a:xfrm>
            <a:off x="3421626" y="0"/>
            <a:ext cx="11680723" cy="13716000"/>
          </a:xfrm>
          <a:prstGeom prst="rect">
            <a:avLst/>
          </a:prstGeom>
          <a:noFill/>
          <a:ln>
            <a:noFill/>
          </a:ln>
        </p:spPr>
      </p:pic>
    </p:spTree>
    <p:extLst>
      <p:ext uri="{BB962C8B-B14F-4D97-AF65-F5344CB8AC3E}">
        <p14:creationId xmlns:p14="http://schemas.microsoft.com/office/powerpoint/2010/main" val="3237694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6851" y="999780"/>
            <a:ext cx="15810271" cy="11172289"/>
          </a:xfrm>
          <a:prstGeom prst="rect">
            <a:avLst/>
          </a:prstGeom>
        </p:spPr>
        <p:txBody>
          <a:bodyPr wrap="square">
            <a:spAutoFit/>
          </a:bodyPr>
          <a:lstStyle/>
          <a:p>
            <a:r>
              <a:rPr lang="en-US" sz="4000" b="1" dirty="0" smtClean="0">
                <a:latin typeface="Arial" panose="020B0604020202020204" pitchFamily="34" charset="0"/>
                <a:ea typeface="Times New Roman" panose="02020603050405020304" pitchFamily="18" charset="0"/>
                <a:cs typeface="Arial" panose="020B0604020202020204" pitchFamily="34" charset="0"/>
              </a:rPr>
              <a:t>Groups involved included the Workers World Party, Industrial Workers of the World, Democratic Socialists of America, and </a:t>
            </a:r>
            <a:r>
              <a:rPr lang="en-US" sz="4000" b="1" dirty="0" err="1" smtClean="0">
                <a:latin typeface="Arial" panose="020B0604020202020204" pitchFamily="34" charset="0"/>
                <a:ea typeface="Times New Roman" panose="02020603050405020304" pitchFamily="18" charset="0"/>
                <a:cs typeface="Arial" panose="020B0604020202020204" pitchFamily="34" charset="0"/>
              </a:rPr>
              <a:t>Antifa</a:t>
            </a:r>
            <a:r>
              <a:rPr lang="en-US" sz="4000" b="1" dirty="0" smtClean="0">
                <a:latin typeface="Arial" panose="020B0604020202020204" pitchFamily="34" charset="0"/>
                <a:ea typeface="Times New Roman" panose="02020603050405020304" pitchFamily="18" charset="0"/>
                <a:cs typeface="Arial" panose="020B0604020202020204" pitchFamily="34" charset="0"/>
              </a:rPr>
              <a:t>, according to the Herald Sun. The statue, called the Main Street soldier, was dedicated in 1924 and bears the inscription “In memory of the boys who wore the gray.”</a:t>
            </a:r>
            <a:endParaRPr lang="en-US" sz="4000" b="1" dirty="0" smtClean="0">
              <a:latin typeface="Arial" panose="020B0604020202020204" pitchFamily="34" charset="0"/>
              <a:ea typeface="Calibri" panose="020F0502020204030204" pitchFamily="34" charset="0"/>
              <a:cs typeface="Arial" panose="020B0604020202020204" pitchFamily="34" charset="0"/>
            </a:endParaRPr>
          </a:p>
          <a:p>
            <a:endParaRPr lang="en-US" sz="4000" b="1" dirty="0" smtClean="0">
              <a:latin typeface="Arial" panose="020B0604020202020204" pitchFamily="34" charset="0"/>
              <a:ea typeface="Times New Roman" panose="02020603050405020304" pitchFamily="18" charset="0"/>
              <a:cs typeface="Arial" panose="020B0604020202020204" pitchFamily="34" charset="0"/>
            </a:endParaRPr>
          </a:p>
          <a:p>
            <a:r>
              <a:rPr lang="en-US" sz="4000" b="1" dirty="0" smtClean="0">
                <a:latin typeface="Arial" panose="020B0604020202020204" pitchFamily="34" charset="0"/>
                <a:ea typeface="Times New Roman" panose="02020603050405020304" pitchFamily="18" charset="0"/>
                <a:cs typeface="Arial" panose="020B0604020202020204" pitchFamily="34" charset="0"/>
              </a:rPr>
              <a:t>Sheriff’s deputies reportedly recorded the entire event, but did nothing to stop it. The vandals began to kick and punch the statue, which broke into pieces after it slammed into the ground. Demonstrators then marched down the street, under the protection of police, who allowed them to block traffic. </a:t>
            </a:r>
            <a:r>
              <a:rPr lang="en-US" sz="4000" b="1" dirty="0" err="1" smtClean="0">
                <a:latin typeface="Arial" panose="020B0604020202020204" pitchFamily="34" charset="0"/>
                <a:ea typeface="Times New Roman" panose="02020603050405020304" pitchFamily="18" charset="0"/>
                <a:cs typeface="Arial" panose="020B0604020202020204" pitchFamily="34" charset="0"/>
              </a:rPr>
              <a:t>Durnham</a:t>
            </a:r>
            <a:r>
              <a:rPr lang="en-US" sz="4000" b="1" dirty="0" smtClean="0">
                <a:latin typeface="Arial" panose="020B0604020202020204" pitchFamily="34" charset="0"/>
                <a:ea typeface="Times New Roman" panose="02020603050405020304" pitchFamily="18" charset="0"/>
                <a:cs typeface="Arial" panose="020B0604020202020204" pitchFamily="34" charset="0"/>
              </a:rPr>
              <a:t> County authorities hardly even denounced the action, and only gave a lukewarm statement: </a:t>
            </a:r>
          </a:p>
          <a:p>
            <a:endParaRPr lang="en-US" sz="4000" b="1" dirty="0">
              <a:latin typeface="Arial" panose="020B0604020202020204" pitchFamily="34" charset="0"/>
              <a:ea typeface="Times New Roman" panose="02020603050405020304" pitchFamily="18" charset="0"/>
              <a:cs typeface="Arial" panose="020B0604020202020204" pitchFamily="34" charset="0"/>
            </a:endParaRPr>
          </a:p>
          <a:p>
            <a:r>
              <a:rPr lang="en-US" sz="4000" b="1" dirty="0" smtClean="0">
                <a:latin typeface="Arial" panose="020B0604020202020204" pitchFamily="34" charset="0"/>
                <a:ea typeface="Times New Roman" panose="02020603050405020304" pitchFamily="18" charset="0"/>
                <a:cs typeface="Arial" panose="020B0604020202020204" pitchFamily="34" charset="0"/>
              </a:rPr>
              <a:t>Durham Police Department (DPD) officers monitored the protests that occurred in the city tonight to ensure the protests were conducted in a safe manner and that no infractions occurred within city jurisdiction,” police said in a statement.</a:t>
            </a:r>
            <a:endParaRPr lang="en-US" sz="40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054886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1380" y="1251124"/>
            <a:ext cx="16193730" cy="11141512"/>
          </a:xfrm>
          <a:prstGeom prst="rect">
            <a:avLst/>
          </a:prstGeom>
        </p:spPr>
        <p:txBody>
          <a:bodyPr wrap="square">
            <a:spAutoFit/>
          </a:bodyPr>
          <a:lstStyle/>
          <a:p>
            <a:pPr algn="ctr"/>
            <a:r>
              <a:rPr lang="en-US" sz="4400" b="1" u="sng" dirty="0">
                <a:latin typeface="Arial" panose="020B0604020202020204" pitchFamily="34" charset="0"/>
                <a:ea typeface="Times New Roman" panose="02020603050405020304" pitchFamily="18" charset="0"/>
                <a:cs typeface="Arial" panose="020B0604020202020204" pitchFamily="34" charset="0"/>
              </a:rPr>
              <a:t>Ellicott City, Maryland: Stone </a:t>
            </a:r>
            <a:r>
              <a:rPr lang="en-US" sz="4400" b="1" u="sng" dirty="0" smtClean="0">
                <a:latin typeface="Arial" panose="020B0604020202020204" pitchFamily="34" charset="0"/>
                <a:ea typeface="Times New Roman" panose="02020603050405020304" pitchFamily="18" charset="0"/>
                <a:cs typeface="Arial" panose="020B0604020202020204" pitchFamily="34" charset="0"/>
              </a:rPr>
              <a:t>honoring                                         </a:t>
            </a:r>
            <a:r>
              <a:rPr lang="en-US" sz="4400" b="1" u="sng" dirty="0">
                <a:latin typeface="Arial" panose="020B0604020202020204" pitchFamily="34" charset="0"/>
                <a:ea typeface="Times New Roman" panose="02020603050405020304" pitchFamily="18" charset="0"/>
                <a:cs typeface="Arial" panose="020B0604020202020204" pitchFamily="34" charset="0"/>
              </a:rPr>
              <a:t>92 Confederate soldiers</a:t>
            </a:r>
            <a:endParaRPr lang="en-US" sz="4400" b="1" u="sng" dirty="0">
              <a:latin typeface="Arial" panose="020B0604020202020204" pitchFamily="34" charset="0"/>
              <a:ea typeface="Calibri" panose="020F0502020204030204" pitchFamily="34" charset="0"/>
              <a:cs typeface="Arial" panose="020B0604020202020204" pitchFamily="34" charset="0"/>
            </a:endParaRPr>
          </a:p>
          <a:p>
            <a:endParaRPr lang="en-US" sz="4000" b="1" dirty="0" smtClean="0">
              <a:latin typeface="Arial" panose="020B0604020202020204" pitchFamily="34" charset="0"/>
              <a:ea typeface="Times New Roman" panose="02020603050405020304" pitchFamily="18" charset="0"/>
              <a:cs typeface="Arial" panose="020B0604020202020204" pitchFamily="34" charset="0"/>
            </a:endParaRPr>
          </a:p>
          <a:p>
            <a:r>
              <a:rPr lang="en-US" sz="4000" b="1" dirty="0" smtClean="0">
                <a:latin typeface="Arial" panose="020B0604020202020204" pitchFamily="34" charset="0"/>
                <a:ea typeface="Times New Roman" panose="02020603050405020304" pitchFamily="18" charset="0"/>
                <a:cs typeface="Arial" panose="020B0604020202020204" pitchFamily="34" charset="0"/>
              </a:rPr>
              <a:t>A </a:t>
            </a:r>
            <a:r>
              <a:rPr lang="en-US" sz="4000" b="1" dirty="0">
                <a:latin typeface="Arial" panose="020B0604020202020204" pitchFamily="34" charset="0"/>
                <a:ea typeface="Times New Roman" panose="02020603050405020304" pitchFamily="18" charset="0"/>
                <a:cs typeface="Arial" panose="020B0604020202020204" pitchFamily="34" charset="0"/>
              </a:rPr>
              <a:t>Confederate monument dedicated in 1948 and bearing the names of 92 soldiers may be removed from outside Howard County’s Circuit Court building in Ellicott City, </a:t>
            </a:r>
            <a:r>
              <a:rPr lang="en-US" sz="4000" b="1" dirty="0" smtClean="0">
                <a:latin typeface="Arial" panose="020B0604020202020204" pitchFamily="34" charset="0"/>
                <a:ea typeface="Times New Roman" panose="02020603050405020304" pitchFamily="18" charset="0"/>
                <a:cs typeface="Arial" panose="020B0604020202020204" pitchFamily="34" charset="0"/>
              </a:rPr>
              <a:t>Maryland.</a:t>
            </a:r>
          </a:p>
          <a:p>
            <a:endParaRPr lang="en-US" sz="1600" b="1" dirty="0">
              <a:latin typeface="Arial" panose="020B0604020202020204" pitchFamily="34" charset="0"/>
              <a:ea typeface="Times New Roman" panose="02020603050405020304" pitchFamily="18" charset="0"/>
              <a:cs typeface="Arial" panose="020B0604020202020204" pitchFamily="34" charset="0"/>
            </a:endParaRPr>
          </a:p>
          <a:p>
            <a:r>
              <a:rPr lang="en-US" sz="4000" b="1" dirty="0" smtClean="0">
                <a:latin typeface="Arial" panose="020B0604020202020204" pitchFamily="34" charset="0"/>
                <a:ea typeface="Times New Roman" panose="02020603050405020304" pitchFamily="18" charset="0"/>
                <a:cs typeface="Arial" panose="020B0604020202020204" pitchFamily="34" charset="0"/>
              </a:rPr>
              <a:t>“</a:t>
            </a:r>
            <a:r>
              <a:rPr lang="en-US" sz="4000" b="1" dirty="0">
                <a:latin typeface="Arial" panose="020B0604020202020204" pitchFamily="34" charset="0"/>
                <a:ea typeface="Times New Roman" panose="02020603050405020304" pitchFamily="18" charset="0"/>
                <a:cs typeface="Arial" panose="020B0604020202020204" pitchFamily="34" charset="0"/>
              </a:rPr>
              <a:t>We need to put that sort of history into context and understand it but not revere it,” Weinstein said. “It is a monument. It is a representation of the fact that people in Ellicott City served in the Confederate army. We don’t have to be proud of that fact, but it is a fact.”</a:t>
            </a:r>
          </a:p>
          <a:p>
            <a:endParaRPr lang="en-US" sz="1600" b="1" dirty="0" smtClean="0">
              <a:latin typeface="Arial" panose="020B0604020202020204" pitchFamily="34" charset="0"/>
              <a:ea typeface="Times New Roman" panose="02020603050405020304" pitchFamily="18" charset="0"/>
              <a:cs typeface="Arial" panose="020B0604020202020204" pitchFamily="34" charset="0"/>
            </a:endParaRPr>
          </a:p>
          <a:p>
            <a:r>
              <a:rPr lang="en-US" sz="4000" b="1" dirty="0" smtClean="0">
                <a:latin typeface="Arial" panose="020B0604020202020204" pitchFamily="34" charset="0"/>
                <a:ea typeface="Times New Roman" panose="02020603050405020304" pitchFamily="18" charset="0"/>
                <a:cs typeface="Arial" panose="020B0604020202020204" pitchFamily="34" charset="0"/>
              </a:rPr>
              <a:t>Councilman </a:t>
            </a:r>
            <a:r>
              <a:rPr lang="en-US" sz="4000" b="1" dirty="0">
                <a:latin typeface="Arial" panose="020B0604020202020204" pitchFamily="34" charset="0"/>
                <a:ea typeface="Times New Roman" panose="02020603050405020304" pitchFamily="18" charset="0"/>
                <a:cs typeface="Arial" panose="020B0604020202020204" pitchFamily="34" charset="0"/>
              </a:rPr>
              <a:t>Calvin Ball said he prefers to see the monument moved immediately.</a:t>
            </a:r>
            <a:endParaRPr lang="en-US" sz="4000" b="1" dirty="0">
              <a:latin typeface="Arial" panose="020B0604020202020204" pitchFamily="34" charset="0"/>
              <a:ea typeface="Calibri" panose="020F0502020204030204" pitchFamily="34" charset="0"/>
              <a:cs typeface="Arial" panose="020B0604020202020204" pitchFamily="34" charset="0"/>
            </a:endParaRPr>
          </a:p>
          <a:p>
            <a:endParaRPr lang="en-US" sz="1400" b="1" dirty="0" smtClean="0">
              <a:latin typeface="Arial" panose="020B0604020202020204" pitchFamily="34" charset="0"/>
              <a:ea typeface="Times New Roman" panose="02020603050405020304" pitchFamily="18" charset="0"/>
              <a:cs typeface="Arial" panose="020B0604020202020204" pitchFamily="34" charset="0"/>
            </a:endParaRPr>
          </a:p>
          <a:p>
            <a:r>
              <a:rPr lang="en-US" sz="4000" b="1" dirty="0" smtClean="0">
                <a:latin typeface="Arial" panose="020B0604020202020204" pitchFamily="34" charset="0"/>
                <a:ea typeface="Times New Roman" panose="02020603050405020304" pitchFamily="18" charset="0"/>
                <a:cs typeface="Arial" panose="020B0604020202020204" pitchFamily="34" charset="0"/>
              </a:rPr>
              <a:t>“</a:t>
            </a:r>
            <a:r>
              <a:rPr lang="en-US" sz="4000" b="1" dirty="0">
                <a:latin typeface="Arial" panose="020B0604020202020204" pitchFamily="34" charset="0"/>
                <a:ea typeface="Times New Roman" panose="02020603050405020304" pitchFamily="18" charset="0"/>
                <a:cs typeface="Arial" panose="020B0604020202020204" pitchFamily="34" charset="0"/>
              </a:rPr>
              <a:t>The environment that we create going towards the halls of justice should be one of freedom, equality and fairness,” he said. “And monuments to the Confederacy do not convey that.”</a:t>
            </a:r>
            <a:endParaRPr lang="en-US" sz="40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42073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onfederate monument dedicated in 1948 and bearing the names of 92 soldiers may be removed from outside Howard County's Circuit Court building in Ellicott City, Maryland. "/>
          <p:cNvPicPr/>
          <p:nvPr/>
        </p:nvPicPr>
        <p:blipFill>
          <a:blip r:embed="rId2">
            <a:extLst>
              <a:ext uri="{28A0092B-C50C-407E-A947-70E740481C1C}">
                <a14:useLocalDpi xmlns:a14="http://schemas.microsoft.com/office/drawing/2010/main" val="0"/>
              </a:ext>
            </a:extLst>
          </a:blip>
          <a:srcRect/>
          <a:stretch>
            <a:fillRect/>
          </a:stretch>
        </p:blipFill>
        <p:spPr bwMode="auto">
          <a:xfrm>
            <a:off x="652616" y="439133"/>
            <a:ext cx="16927462" cy="11743034"/>
          </a:xfrm>
          <a:prstGeom prst="rect">
            <a:avLst/>
          </a:prstGeom>
          <a:noFill/>
          <a:ln w="76200">
            <a:solidFill>
              <a:schemeClr val="tx1"/>
            </a:solidFill>
          </a:ln>
        </p:spPr>
      </p:pic>
    </p:spTree>
    <p:extLst>
      <p:ext uri="{BB962C8B-B14F-4D97-AF65-F5344CB8AC3E}">
        <p14:creationId xmlns:p14="http://schemas.microsoft.com/office/powerpoint/2010/main" val="3481246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8296" y="1939780"/>
            <a:ext cx="15072852" cy="6370975"/>
          </a:xfrm>
          <a:prstGeom prst="rect">
            <a:avLst/>
          </a:prstGeom>
        </p:spPr>
        <p:txBody>
          <a:bodyPr wrap="square">
            <a:spAutoFit/>
          </a:bodyPr>
          <a:lstStyle/>
          <a:p>
            <a:pPr algn="ctr"/>
            <a:r>
              <a:rPr lang="en-US" sz="4400" b="1" u="sng" dirty="0">
                <a:latin typeface="Arial" panose="020B0604020202020204" pitchFamily="34" charset="0"/>
                <a:ea typeface="Times New Roman" panose="02020603050405020304" pitchFamily="18" charset="0"/>
                <a:cs typeface="Arial" panose="020B0604020202020204" pitchFamily="34" charset="0"/>
              </a:rPr>
              <a:t>Rockville, Maryland: Confederate </a:t>
            </a:r>
            <a:r>
              <a:rPr lang="en-US" sz="4400" b="1" u="sng" dirty="0" smtClean="0">
                <a:latin typeface="Arial" panose="020B0604020202020204" pitchFamily="34" charset="0"/>
                <a:ea typeface="Times New Roman" panose="02020603050405020304" pitchFamily="18" charset="0"/>
                <a:cs typeface="Arial" panose="020B0604020202020204" pitchFamily="34" charset="0"/>
              </a:rPr>
              <a:t>Soldier Statue</a:t>
            </a:r>
          </a:p>
          <a:p>
            <a:endParaRPr lang="en-US" sz="4400" b="1" u="sng" dirty="0">
              <a:latin typeface="Arial" panose="020B0604020202020204" pitchFamily="34" charset="0"/>
              <a:ea typeface="Calibri" panose="020F0502020204030204" pitchFamily="34" charset="0"/>
              <a:cs typeface="Arial" panose="020B0604020202020204" pitchFamily="34" charset="0"/>
            </a:endParaRPr>
          </a:p>
          <a:p>
            <a:r>
              <a:rPr lang="en-US" sz="4000" b="1" dirty="0">
                <a:latin typeface="Arial" panose="020B0604020202020204" pitchFamily="34" charset="0"/>
                <a:ea typeface="Times New Roman" panose="02020603050405020304" pitchFamily="18" charset="0"/>
                <a:cs typeface="Arial" panose="020B0604020202020204" pitchFamily="34" charset="0"/>
              </a:rPr>
              <a:t>Officials in Montgomery County, Maryland, ordered a 13-ton bronze Confederate soldier statue removed from the grounds of Rockville’s Red Brick Courthouse. The memorial depicts a young soldier with his arms folded and a saber at his side. </a:t>
            </a:r>
            <a:endParaRPr lang="en-US" sz="4000" b="1" dirty="0" smtClean="0">
              <a:latin typeface="Arial" panose="020B0604020202020204" pitchFamily="34" charset="0"/>
              <a:ea typeface="Times New Roman" panose="02020603050405020304" pitchFamily="18" charset="0"/>
              <a:cs typeface="Arial" panose="020B0604020202020204" pitchFamily="34" charset="0"/>
            </a:endParaRPr>
          </a:p>
          <a:p>
            <a:endParaRPr lang="en-US" sz="4000" b="1" dirty="0">
              <a:latin typeface="Arial" panose="020B0604020202020204" pitchFamily="34" charset="0"/>
              <a:ea typeface="Times New Roman" panose="02020603050405020304" pitchFamily="18" charset="0"/>
              <a:cs typeface="Arial" panose="020B0604020202020204" pitchFamily="34" charset="0"/>
            </a:endParaRPr>
          </a:p>
          <a:p>
            <a:r>
              <a:rPr lang="en-US" sz="4000" b="1" dirty="0" smtClean="0">
                <a:latin typeface="Arial" panose="020B0604020202020204" pitchFamily="34" charset="0"/>
                <a:ea typeface="Times New Roman" panose="02020603050405020304" pitchFamily="18" charset="0"/>
                <a:cs typeface="Arial" panose="020B0604020202020204" pitchFamily="34" charset="0"/>
              </a:rPr>
              <a:t>The </a:t>
            </a:r>
            <a:r>
              <a:rPr lang="en-US" sz="4000" b="1" dirty="0">
                <a:latin typeface="Arial" panose="020B0604020202020204" pitchFamily="34" charset="0"/>
                <a:ea typeface="Times New Roman" panose="02020603050405020304" pitchFamily="18" charset="0"/>
                <a:cs typeface="Arial" panose="020B0604020202020204" pitchFamily="34" charset="0"/>
              </a:rPr>
              <a:t>statue’s plaque states: “To Our Heroes of Montgomery Co., Maryland, That We Through Life May Not Forget To Love The Thin Gray Line.”</a:t>
            </a:r>
            <a:endParaRPr lang="en-US" sz="40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52441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federate monument formerly in Rockville, Maryland"/>
          <p:cNvPicPr/>
          <p:nvPr/>
        </p:nvPicPr>
        <p:blipFill>
          <a:blip r:embed="rId2">
            <a:extLst>
              <a:ext uri="{28A0092B-C50C-407E-A947-70E740481C1C}">
                <a14:useLocalDpi xmlns:a14="http://schemas.microsoft.com/office/drawing/2010/main" val="0"/>
              </a:ext>
            </a:extLst>
          </a:blip>
          <a:srcRect/>
          <a:stretch>
            <a:fillRect/>
          </a:stretch>
        </p:blipFill>
        <p:spPr bwMode="auto">
          <a:xfrm>
            <a:off x="3185652" y="265471"/>
            <a:ext cx="12945397" cy="13155561"/>
          </a:xfrm>
          <a:prstGeom prst="rect">
            <a:avLst/>
          </a:prstGeom>
          <a:noFill/>
          <a:ln w="76200">
            <a:solidFill>
              <a:schemeClr val="tx1"/>
            </a:solidFill>
          </a:ln>
        </p:spPr>
      </p:pic>
    </p:spTree>
    <p:extLst>
      <p:ext uri="{BB962C8B-B14F-4D97-AF65-F5344CB8AC3E}">
        <p14:creationId xmlns:p14="http://schemas.microsoft.com/office/powerpoint/2010/main" val="3772019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4206" y="11549287"/>
            <a:ext cx="12742606" cy="1938992"/>
          </a:xfrm>
          <a:prstGeom prst="rect">
            <a:avLst/>
          </a:prstGeom>
        </p:spPr>
        <p:txBody>
          <a:bodyPr wrap="square">
            <a:spAutoFit/>
          </a:bodyPr>
          <a:lstStyle/>
          <a:p>
            <a:r>
              <a:rPr lang="en-US" sz="4000" b="1" dirty="0">
                <a:latin typeface="Arial" panose="020B0604020202020204" pitchFamily="34" charset="0"/>
                <a:ea typeface="Times New Roman" panose="02020603050405020304" pitchFamily="18" charset="0"/>
                <a:cs typeface="Arial" panose="020B0604020202020204" pitchFamily="34" charset="0"/>
              </a:rPr>
              <a:t>The county encased the statue in a wooden box after that incident. Earlier this year, it was moved </a:t>
            </a:r>
            <a:r>
              <a:rPr lang="en-US" sz="4000" b="1" dirty="0" smtClean="0">
                <a:latin typeface="Arial" panose="020B0604020202020204" pitchFamily="34" charset="0"/>
                <a:ea typeface="Times New Roman" panose="02020603050405020304" pitchFamily="18" charset="0"/>
                <a:cs typeface="Arial" panose="020B0604020202020204" pitchFamily="34" charset="0"/>
              </a:rPr>
              <a:t>        to </a:t>
            </a:r>
            <a:r>
              <a:rPr lang="en-US" sz="4000" b="1" dirty="0">
                <a:latin typeface="Arial" panose="020B0604020202020204" pitchFamily="34" charset="0"/>
                <a:ea typeface="Times New Roman" panose="02020603050405020304" pitchFamily="18" charset="0"/>
                <a:cs typeface="Arial" panose="020B0604020202020204" pitchFamily="34" charset="0"/>
              </a:rPr>
              <a:t>private property at White’s Ferry in Dickerson</a:t>
            </a:r>
            <a:endParaRPr lang="en-US" sz="4000" b="1" dirty="0">
              <a:latin typeface="Arial" panose="020B0604020202020204" pitchFamily="34" charset="0"/>
              <a:cs typeface="Arial" panose="020B0604020202020204" pitchFamily="34" charset="0"/>
            </a:endParaRPr>
          </a:p>
        </p:txBody>
      </p:sp>
      <p:pic>
        <p:nvPicPr>
          <p:cNvPr id="3" name="Picture 2" descr="Vandals spray-painted 'Black Lives Matter' on Confederate monument previously in Rockville (Photo: WTOP-TV) "/>
          <p:cNvPicPr/>
          <p:nvPr/>
        </p:nvPicPr>
        <p:blipFill>
          <a:blip r:embed="rId2">
            <a:extLst>
              <a:ext uri="{28A0092B-C50C-407E-A947-70E740481C1C}">
                <a14:useLocalDpi xmlns:a14="http://schemas.microsoft.com/office/drawing/2010/main" val="0"/>
              </a:ext>
            </a:extLst>
          </a:blip>
          <a:srcRect/>
          <a:stretch>
            <a:fillRect/>
          </a:stretch>
        </p:blipFill>
        <p:spPr bwMode="auto">
          <a:xfrm>
            <a:off x="2684206" y="254041"/>
            <a:ext cx="12060494" cy="11043224"/>
          </a:xfrm>
          <a:prstGeom prst="rect">
            <a:avLst/>
          </a:prstGeom>
          <a:noFill/>
          <a:ln>
            <a:noFill/>
          </a:ln>
        </p:spPr>
      </p:pic>
    </p:spTree>
    <p:extLst>
      <p:ext uri="{BB962C8B-B14F-4D97-AF65-F5344CB8AC3E}">
        <p14:creationId xmlns:p14="http://schemas.microsoft.com/office/powerpoint/2010/main" val="11670856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federate monument relocated to Brandenburg, Kentucky, from the University of Louisville in 2016"/>
          <p:cNvPicPr/>
          <p:nvPr/>
        </p:nvPicPr>
        <p:blipFill>
          <a:blip r:embed="rId2">
            <a:extLst>
              <a:ext uri="{28A0092B-C50C-407E-A947-70E740481C1C}">
                <a14:useLocalDpi xmlns:a14="http://schemas.microsoft.com/office/drawing/2010/main" val="0"/>
              </a:ext>
            </a:extLst>
          </a:blip>
          <a:srcRect/>
          <a:stretch>
            <a:fillRect/>
          </a:stretch>
        </p:blipFill>
        <p:spPr bwMode="auto">
          <a:xfrm>
            <a:off x="8790038" y="117987"/>
            <a:ext cx="9409471" cy="13509523"/>
          </a:xfrm>
          <a:prstGeom prst="rect">
            <a:avLst/>
          </a:prstGeom>
          <a:noFill/>
          <a:ln w="76200">
            <a:solidFill>
              <a:schemeClr val="tx1"/>
            </a:solidFill>
          </a:ln>
        </p:spPr>
      </p:pic>
      <p:sp>
        <p:nvSpPr>
          <p:cNvPr id="3" name="TextBox 2"/>
          <p:cNvSpPr txBox="1"/>
          <p:nvPr/>
        </p:nvSpPr>
        <p:spPr>
          <a:xfrm>
            <a:off x="412955" y="501445"/>
            <a:ext cx="8229600" cy="13788390"/>
          </a:xfrm>
          <a:prstGeom prst="rect">
            <a:avLst/>
          </a:prstGeom>
          <a:noFill/>
        </p:spPr>
        <p:txBody>
          <a:bodyPr wrap="square" rtlCol="0">
            <a:spAutoFit/>
          </a:bodyPr>
          <a:lstStyle/>
          <a:p>
            <a:r>
              <a:rPr lang="en-US" sz="4400" b="1" u="sng" dirty="0"/>
              <a:t>Louisville, Kentucky: Confederate </a:t>
            </a:r>
            <a:r>
              <a:rPr lang="en-US" sz="4400" b="1" u="sng" dirty="0" smtClean="0"/>
              <a:t>Monument </a:t>
            </a:r>
            <a:r>
              <a:rPr lang="en-US" sz="4400" b="1" u="sng" dirty="0"/>
              <a:t>to Civil War </a:t>
            </a:r>
            <a:r>
              <a:rPr lang="en-US" sz="4400" b="1" u="sng" dirty="0" smtClean="0"/>
              <a:t>Soldiers</a:t>
            </a:r>
            <a:endParaRPr lang="en-US" sz="4400" u="sng" dirty="0"/>
          </a:p>
          <a:p>
            <a:endParaRPr lang="en-US" sz="4000" b="1" dirty="0" smtClean="0">
              <a:latin typeface="Arial" panose="020B0604020202020204" pitchFamily="34" charset="0"/>
              <a:cs typeface="Arial" panose="020B0604020202020204" pitchFamily="34" charset="0"/>
            </a:endParaRPr>
          </a:p>
          <a:p>
            <a:r>
              <a:rPr lang="en-US" sz="4000" b="1" dirty="0" smtClean="0">
                <a:latin typeface="Arial" panose="020B0604020202020204" pitchFamily="34" charset="0"/>
                <a:cs typeface="Arial" panose="020B0604020202020204" pitchFamily="34" charset="0"/>
              </a:rPr>
              <a:t>A </a:t>
            </a:r>
            <a:r>
              <a:rPr lang="en-US" sz="4000" b="1" dirty="0">
                <a:latin typeface="Arial" panose="020B0604020202020204" pitchFamily="34" charset="0"/>
                <a:cs typeface="Arial" panose="020B0604020202020204" pitchFamily="34" charset="0"/>
              </a:rPr>
              <a:t>70-foot-tall granite and bronze Confederate monument at the University of Louisville in Louisville, Kentucky, was removed in 2016 by the college. </a:t>
            </a:r>
            <a:endParaRPr lang="en-US" sz="4000" b="1" dirty="0" smtClean="0">
              <a:latin typeface="Arial" panose="020B0604020202020204" pitchFamily="34" charset="0"/>
              <a:cs typeface="Arial" panose="020B0604020202020204" pitchFamily="34" charset="0"/>
            </a:endParaRPr>
          </a:p>
          <a:p>
            <a:endParaRPr lang="en-US" sz="4000" b="1" dirty="0">
              <a:latin typeface="Arial" panose="020B0604020202020204" pitchFamily="34" charset="0"/>
              <a:cs typeface="Arial" panose="020B0604020202020204" pitchFamily="34" charset="0"/>
            </a:endParaRPr>
          </a:p>
          <a:p>
            <a:r>
              <a:rPr lang="en-US" sz="4000" b="1" dirty="0" smtClean="0">
                <a:latin typeface="Arial" panose="020B0604020202020204" pitchFamily="34" charset="0"/>
                <a:cs typeface="Arial" panose="020B0604020202020204" pitchFamily="34" charset="0"/>
              </a:rPr>
              <a:t>That </a:t>
            </a:r>
            <a:r>
              <a:rPr lang="en-US" sz="4000" b="1" dirty="0">
                <a:latin typeface="Arial" panose="020B0604020202020204" pitchFamily="34" charset="0"/>
                <a:cs typeface="Arial" panose="020B0604020202020204" pitchFamily="34" charset="0"/>
              </a:rPr>
              <a:t>statue was erected in 1895 by the Kentucky Women’s Confederate Monument Association to honor Confederate soldiers who died during the Civil War.</a:t>
            </a:r>
          </a:p>
          <a:p>
            <a:endParaRPr lang="en-US" sz="4000" b="1" dirty="0" smtClean="0">
              <a:latin typeface="Arial" panose="020B0604020202020204" pitchFamily="34" charset="0"/>
              <a:cs typeface="Arial" panose="020B0604020202020204" pitchFamily="34" charset="0"/>
            </a:endParaRPr>
          </a:p>
          <a:p>
            <a:r>
              <a:rPr lang="en-US" sz="4000" b="1" dirty="0" smtClean="0">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The school said it was an unwelcome symbol of slavery.”</a:t>
            </a:r>
          </a:p>
          <a:p>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 </a:t>
            </a:r>
          </a:p>
          <a:p>
            <a:r>
              <a:rPr lang="en-US" dirty="0"/>
              <a:t> </a:t>
            </a:r>
          </a:p>
          <a:p>
            <a:r>
              <a:rPr lang="en-US" dirty="0"/>
              <a:t> </a:t>
            </a:r>
          </a:p>
          <a:p>
            <a:r>
              <a:rPr lang="en-US" dirty="0"/>
              <a:t> </a:t>
            </a:r>
          </a:p>
          <a:p>
            <a:r>
              <a:rPr lang="en-US" dirty="0"/>
              <a:t> </a:t>
            </a:r>
          </a:p>
          <a:p>
            <a:r>
              <a:rPr lang="en-US" dirty="0"/>
              <a:t> </a:t>
            </a:r>
          </a:p>
          <a:p>
            <a:endParaRPr lang="en-US" dirty="0"/>
          </a:p>
        </p:txBody>
      </p:sp>
    </p:spTree>
    <p:extLst>
      <p:ext uri="{BB962C8B-B14F-4D97-AF65-F5344CB8AC3E}">
        <p14:creationId xmlns:p14="http://schemas.microsoft.com/office/powerpoint/2010/main" val="12313519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1754" y="1860274"/>
            <a:ext cx="13391535" cy="8217634"/>
          </a:xfrm>
          <a:prstGeom prst="rect">
            <a:avLst/>
          </a:prstGeom>
        </p:spPr>
        <p:txBody>
          <a:bodyPr wrap="square">
            <a:spAutoFit/>
          </a:bodyPr>
          <a:lstStyle/>
          <a:p>
            <a:pPr algn="ctr"/>
            <a:r>
              <a:rPr lang="en-US" sz="4400" b="1" u="sng" dirty="0">
                <a:latin typeface="Arial" panose="020B0604020202020204" pitchFamily="34" charset="0"/>
                <a:ea typeface="Times New Roman" panose="02020603050405020304" pitchFamily="18" charset="0"/>
                <a:cs typeface="Arial" panose="020B0604020202020204" pitchFamily="34" charset="0"/>
              </a:rPr>
              <a:t>Birmingham, Alabama: Confederate </a:t>
            </a:r>
            <a:r>
              <a:rPr lang="en-US" sz="4400" b="1" u="sng" dirty="0" smtClean="0">
                <a:latin typeface="Arial" panose="020B0604020202020204" pitchFamily="34" charset="0"/>
                <a:ea typeface="Times New Roman" panose="02020603050405020304" pitchFamily="18" charset="0"/>
                <a:cs typeface="Arial" panose="020B0604020202020204" pitchFamily="34" charset="0"/>
              </a:rPr>
              <a:t>                          Soldiers </a:t>
            </a:r>
            <a:r>
              <a:rPr lang="en-US" sz="4400" b="1" u="sng" dirty="0">
                <a:latin typeface="Arial" panose="020B0604020202020204" pitchFamily="34" charset="0"/>
                <a:ea typeface="Times New Roman" panose="02020603050405020304" pitchFamily="18" charset="0"/>
                <a:cs typeface="Arial" panose="020B0604020202020204" pitchFamily="34" charset="0"/>
              </a:rPr>
              <a:t>and Sailors </a:t>
            </a:r>
            <a:r>
              <a:rPr lang="en-US" sz="4400" b="1" u="sng" dirty="0" smtClean="0">
                <a:latin typeface="Arial" panose="020B0604020202020204" pitchFamily="34" charset="0"/>
                <a:ea typeface="Times New Roman" panose="02020603050405020304" pitchFamily="18" charset="0"/>
                <a:cs typeface="Arial" panose="020B0604020202020204" pitchFamily="34" charset="0"/>
              </a:rPr>
              <a:t>Monument</a:t>
            </a:r>
            <a:endParaRPr lang="en-US" sz="4400" b="1" u="sng" dirty="0">
              <a:latin typeface="Arial" panose="020B0604020202020204" pitchFamily="34" charset="0"/>
              <a:ea typeface="Times New Roman" panose="02020603050405020304" pitchFamily="18" charset="0"/>
              <a:cs typeface="Arial" panose="020B0604020202020204" pitchFamily="34" charset="0"/>
            </a:endParaRPr>
          </a:p>
          <a:p>
            <a:endParaRPr lang="en-US" sz="4000" b="1" dirty="0" smtClean="0">
              <a:latin typeface="Arial" panose="020B0604020202020204" pitchFamily="34" charset="0"/>
              <a:ea typeface="Times New Roman" panose="02020603050405020304" pitchFamily="18" charset="0"/>
              <a:cs typeface="Arial" panose="020B0604020202020204" pitchFamily="34" charset="0"/>
            </a:endParaRPr>
          </a:p>
          <a:p>
            <a:r>
              <a:rPr lang="en-US" sz="4000" b="1" dirty="0" smtClean="0">
                <a:latin typeface="Arial" panose="020B0604020202020204" pitchFamily="34" charset="0"/>
                <a:ea typeface="Times New Roman" panose="02020603050405020304" pitchFamily="18" charset="0"/>
                <a:cs typeface="Arial" panose="020B0604020202020204" pitchFamily="34" charset="0"/>
              </a:rPr>
              <a:t>The </a:t>
            </a:r>
            <a:r>
              <a:rPr lang="en-US" sz="4000" b="1" dirty="0">
                <a:latin typeface="Arial" panose="020B0604020202020204" pitchFamily="34" charset="0"/>
                <a:ea typeface="Times New Roman" panose="02020603050405020304" pitchFamily="18" charset="0"/>
                <a:cs typeface="Arial" panose="020B0604020202020204" pitchFamily="34" charset="0"/>
              </a:rPr>
              <a:t>mayor of Birmingham, Alabama, William Bell, has ordered that a Confederate Soldiers and Sailors monument be covered in plastic while the city examines its legal options for </a:t>
            </a:r>
            <a:r>
              <a:rPr lang="en-US" sz="4000" b="1" dirty="0" smtClean="0">
                <a:latin typeface="Arial" panose="020B0604020202020204" pitchFamily="34" charset="0"/>
                <a:ea typeface="Times New Roman" panose="02020603050405020304" pitchFamily="18" charset="0"/>
                <a:cs typeface="Arial" panose="020B0604020202020204" pitchFamily="34" charset="0"/>
              </a:rPr>
              <a:t>removal.</a:t>
            </a:r>
          </a:p>
          <a:p>
            <a:endParaRPr lang="en-US" sz="4000" b="1" dirty="0">
              <a:latin typeface="Arial" panose="020B0604020202020204" pitchFamily="34" charset="0"/>
              <a:ea typeface="Times New Roman" panose="02020603050405020304" pitchFamily="18" charset="0"/>
              <a:cs typeface="Arial" panose="020B0604020202020204" pitchFamily="34" charset="0"/>
            </a:endParaRPr>
          </a:p>
          <a:p>
            <a:r>
              <a:rPr lang="en-US" sz="4000" b="1" dirty="0" smtClean="0">
                <a:latin typeface="Arial" panose="020B0604020202020204" pitchFamily="34" charset="0"/>
                <a:ea typeface="Times New Roman" panose="02020603050405020304" pitchFamily="18" charset="0"/>
                <a:cs typeface="Arial" panose="020B0604020202020204" pitchFamily="34" charset="0"/>
              </a:rPr>
              <a:t>The </a:t>
            </a:r>
            <a:r>
              <a:rPr lang="en-US" sz="4000" b="1" dirty="0">
                <a:latin typeface="Arial" panose="020B0604020202020204" pitchFamily="34" charset="0"/>
                <a:ea typeface="Times New Roman" panose="02020603050405020304" pitchFamily="18" charset="0"/>
                <a:cs typeface="Arial" panose="020B0604020202020204" pitchFamily="34" charset="0"/>
              </a:rPr>
              <a:t>35-foot monument, which was gifted to the city in 1905 by the United Daughters of the Confederacy, is located in Linn Park. Linn Park is named after Confederate Capt. Charles Linn, whose name appears on many of the city’s buildings.</a:t>
            </a:r>
            <a:endParaRPr lang="en-US" sz="4000"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97161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federate monument in Birmingham, Alabama (Photo: Flickr/Terry McCombs)"/>
          <p:cNvPicPr/>
          <p:nvPr/>
        </p:nvPicPr>
        <p:blipFill>
          <a:blip r:embed="rId2">
            <a:extLst>
              <a:ext uri="{28A0092B-C50C-407E-A947-70E740481C1C}">
                <a14:useLocalDpi xmlns:a14="http://schemas.microsoft.com/office/drawing/2010/main" val="0"/>
              </a:ext>
            </a:extLst>
          </a:blip>
          <a:srcRect/>
          <a:stretch>
            <a:fillRect/>
          </a:stretch>
        </p:blipFill>
        <p:spPr bwMode="auto">
          <a:xfrm>
            <a:off x="4866968" y="433357"/>
            <a:ext cx="13063384" cy="12958178"/>
          </a:xfrm>
          <a:prstGeom prst="rect">
            <a:avLst/>
          </a:prstGeom>
          <a:noFill/>
          <a:ln w="76200">
            <a:solidFill>
              <a:schemeClr val="tx1"/>
            </a:solidFill>
          </a:ln>
        </p:spPr>
      </p:pic>
      <p:sp>
        <p:nvSpPr>
          <p:cNvPr id="3" name="TextBox 2"/>
          <p:cNvSpPr txBox="1"/>
          <p:nvPr/>
        </p:nvSpPr>
        <p:spPr>
          <a:xfrm>
            <a:off x="560439" y="3244646"/>
            <a:ext cx="4041058" cy="6186309"/>
          </a:xfrm>
          <a:prstGeom prst="rect">
            <a:avLst/>
          </a:prstGeom>
          <a:noFill/>
        </p:spPr>
        <p:txBody>
          <a:bodyPr wrap="square" rtlCol="0">
            <a:spAutoFit/>
          </a:bodyPr>
          <a:lstStyle/>
          <a:p>
            <a:r>
              <a:rPr lang="en-US" sz="4000" b="1" dirty="0"/>
              <a:t>In 2015, the city voted to look into removal of the statue after the murder of nine black church attendees at the hands of shooter </a:t>
            </a:r>
            <a:r>
              <a:rPr lang="en-US" sz="4000" b="1" dirty="0" err="1"/>
              <a:t>Dylann</a:t>
            </a:r>
            <a:r>
              <a:rPr lang="en-US" sz="4000" b="1" dirty="0"/>
              <a:t> Roof.</a:t>
            </a:r>
            <a:r>
              <a:rPr lang="en-US" dirty="0"/>
              <a:t/>
            </a:r>
            <a:br>
              <a:rPr lang="en-US" dirty="0"/>
            </a:br>
            <a:endParaRPr lang="en-US" dirty="0"/>
          </a:p>
          <a:p>
            <a:endParaRPr lang="en-US" dirty="0"/>
          </a:p>
        </p:txBody>
      </p:sp>
    </p:spTree>
    <p:extLst>
      <p:ext uri="{BB962C8B-B14F-4D97-AF65-F5344CB8AC3E}">
        <p14:creationId xmlns:p14="http://schemas.microsoft.com/office/powerpoint/2010/main" val="3852716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 Orleans' 20-foot bronze statue of Confederate Gen. Robert E. Lee, was removed in May 2017 (Photo: Flickr)"/>
          <p:cNvPicPr/>
          <p:nvPr/>
        </p:nvPicPr>
        <p:blipFill>
          <a:blip r:embed="rId2">
            <a:extLst>
              <a:ext uri="{28A0092B-C50C-407E-A947-70E740481C1C}">
                <a14:useLocalDpi xmlns:a14="http://schemas.microsoft.com/office/drawing/2010/main" val="0"/>
              </a:ext>
            </a:extLst>
          </a:blip>
          <a:srcRect/>
          <a:stretch>
            <a:fillRect/>
          </a:stretch>
        </p:blipFill>
        <p:spPr bwMode="auto">
          <a:xfrm>
            <a:off x="8819535" y="0"/>
            <a:ext cx="9468465" cy="13716000"/>
          </a:xfrm>
          <a:prstGeom prst="rect">
            <a:avLst/>
          </a:prstGeom>
          <a:noFill/>
          <a:ln w="76200">
            <a:solidFill>
              <a:schemeClr val="tx1"/>
            </a:solidFill>
          </a:ln>
        </p:spPr>
      </p:pic>
      <p:sp>
        <p:nvSpPr>
          <p:cNvPr id="3" name="TextBox 2"/>
          <p:cNvSpPr txBox="1"/>
          <p:nvPr/>
        </p:nvSpPr>
        <p:spPr>
          <a:xfrm>
            <a:off x="412955" y="1976284"/>
            <a:ext cx="7374193" cy="5478423"/>
          </a:xfrm>
          <a:prstGeom prst="rect">
            <a:avLst/>
          </a:prstGeom>
          <a:noFill/>
        </p:spPr>
        <p:txBody>
          <a:bodyPr wrap="square" rtlCol="0">
            <a:spAutoFit/>
          </a:bodyPr>
          <a:lstStyle/>
          <a:p>
            <a:pPr algn="ctr"/>
            <a:r>
              <a:rPr lang="en-US" sz="4400" b="1" u="sng" dirty="0"/>
              <a:t>New Orleans, Louisiana: Gen. Robert E. Lee, Jefferson Davis &amp; Gen. P.G.T. Beauregard</a:t>
            </a:r>
          </a:p>
          <a:p>
            <a:endParaRPr lang="en-US" sz="4000" b="1" dirty="0" smtClean="0"/>
          </a:p>
          <a:p>
            <a:r>
              <a:rPr lang="en-US" sz="4000" b="1" dirty="0" smtClean="0"/>
              <a:t>Four </a:t>
            </a:r>
            <a:r>
              <a:rPr lang="en-US" sz="4000" b="1" dirty="0"/>
              <a:t>Confederate monuments have been removed in New Orleans and stored in a warehouse. </a:t>
            </a:r>
          </a:p>
          <a:p>
            <a:endParaRPr lang="en-US" dirty="0"/>
          </a:p>
        </p:txBody>
      </p:sp>
    </p:spTree>
    <p:extLst>
      <p:ext uri="{BB962C8B-B14F-4D97-AF65-F5344CB8AC3E}">
        <p14:creationId xmlns:p14="http://schemas.microsoft.com/office/powerpoint/2010/main" val="12360523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quot;Battle of Liberty Place&quot; monument in New Orleans in 1906"/>
          <p:cNvPicPr/>
          <p:nvPr/>
        </p:nvPicPr>
        <p:blipFill>
          <a:blip r:embed="rId2">
            <a:extLst>
              <a:ext uri="{28A0092B-C50C-407E-A947-70E740481C1C}">
                <a14:useLocalDpi xmlns:a14="http://schemas.microsoft.com/office/drawing/2010/main" val="0"/>
              </a:ext>
            </a:extLst>
          </a:blip>
          <a:srcRect/>
          <a:stretch>
            <a:fillRect/>
          </a:stretch>
        </p:blipFill>
        <p:spPr bwMode="auto">
          <a:xfrm>
            <a:off x="560439" y="262275"/>
            <a:ext cx="17222429" cy="10533543"/>
          </a:xfrm>
          <a:prstGeom prst="rect">
            <a:avLst/>
          </a:prstGeom>
          <a:noFill/>
          <a:ln w="76200">
            <a:solidFill>
              <a:schemeClr val="tx1"/>
            </a:solidFill>
          </a:ln>
        </p:spPr>
      </p:pic>
      <p:sp>
        <p:nvSpPr>
          <p:cNvPr id="3" name="Rectangle 2"/>
          <p:cNvSpPr/>
          <p:nvPr/>
        </p:nvSpPr>
        <p:spPr>
          <a:xfrm>
            <a:off x="914400" y="11410786"/>
            <a:ext cx="17137625" cy="2215991"/>
          </a:xfrm>
          <a:prstGeom prst="rect">
            <a:avLst/>
          </a:prstGeom>
        </p:spPr>
        <p:txBody>
          <a:bodyPr wrap="square">
            <a:spAutoFit/>
          </a:bodyPr>
          <a:lstStyle/>
          <a:p>
            <a:r>
              <a:rPr lang="en-US" sz="4000" b="1" dirty="0" smtClean="0">
                <a:latin typeface="Arial" panose="020B0604020202020204" pitchFamily="34" charset="0"/>
                <a:ea typeface="Times New Roman" panose="02020603050405020304" pitchFamily="18" charset="0"/>
                <a:cs typeface="Arial" panose="020B0604020202020204" pitchFamily="34" charset="0"/>
              </a:rPr>
              <a:t>The last, a 20-foot bronze statue of Confederate Gen. Robert E. Lee, was removed in May 2017. The “Battle of Liberty Place” monument in New Orleans in 1906</a:t>
            </a:r>
            <a:r>
              <a:rPr lang="en-US" dirty="0" smtClean="0">
                <a:latin typeface="Times New Roman" panose="02020603050405020304" pitchFamily="18" charset="0"/>
                <a:ea typeface="Times New Roman" panose="02020603050405020304" pitchFamily="18" charset="0"/>
              </a:rPr>
              <a:t/>
            </a:r>
            <a:br>
              <a:rPr lang="en-US" dirty="0" smtClean="0">
                <a:latin typeface="Times New Roman" panose="02020603050405020304" pitchFamily="18" charset="0"/>
                <a:ea typeface="Times New Roman" panose="02020603050405020304" pitchFamily="18" charset="0"/>
              </a:rPr>
            </a:br>
            <a:endParaRPr lang="en-US"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844719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man who helped bring down a Confederate monument in Durham, North Carolina (Photo: Twitter/Adam Owens of WRAL-TV)"/>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8288000" cy="9792929"/>
          </a:xfrm>
          <a:prstGeom prst="rect">
            <a:avLst/>
          </a:prstGeom>
          <a:noFill/>
          <a:ln w="76200">
            <a:solidFill>
              <a:schemeClr val="tx1"/>
            </a:solidFill>
          </a:ln>
        </p:spPr>
      </p:pic>
      <p:sp>
        <p:nvSpPr>
          <p:cNvPr id="3" name="Rectangle 2"/>
          <p:cNvSpPr/>
          <p:nvPr/>
        </p:nvSpPr>
        <p:spPr>
          <a:xfrm>
            <a:off x="4630993" y="10723377"/>
            <a:ext cx="17167123" cy="1323439"/>
          </a:xfrm>
          <a:prstGeom prst="rect">
            <a:avLst/>
          </a:prstGeom>
        </p:spPr>
        <p:txBody>
          <a:bodyPr wrap="square">
            <a:spAutoFit/>
          </a:bodyPr>
          <a:lstStyle/>
          <a:p>
            <a:r>
              <a:rPr lang="en-US" sz="4000" b="1" dirty="0"/>
              <a:t>Woman </a:t>
            </a:r>
            <a:r>
              <a:rPr lang="en-US" sz="4000" b="1" dirty="0" smtClean="0"/>
              <a:t>who helped </a:t>
            </a:r>
            <a:r>
              <a:rPr lang="en-US" sz="4000" b="1" dirty="0"/>
              <a:t>bring </a:t>
            </a:r>
            <a:r>
              <a:rPr lang="en-US" sz="4000" b="1" dirty="0" smtClean="0"/>
              <a:t>down </a:t>
            </a:r>
            <a:r>
              <a:rPr lang="en-US" sz="4000" b="1" dirty="0"/>
              <a:t>a Confederate </a:t>
            </a:r>
            <a:r>
              <a:rPr lang="en-US" sz="4000" b="1" dirty="0" smtClean="0"/>
              <a:t>                                                        monument in </a:t>
            </a:r>
            <a:r>
              <a:rPr lang="en-US" sz="4000" b="1" dirty="0"/>
              <a:t>Durham, North Carolina</a:t>
            </a:r>
          </a:p>
        </p:txBody>
      </p:sp>
    </p:spTree>
    <p:extLst>
      <p:ext uri="{BB962C8B-B14F-4D97-AF65-F5344CB8AC3E}">
        <p14:creationId xmlns:p14="http://schemas.microsoft.com/office/powerpoint/2010/main" val="41632070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morial to Confederate president Jefferson Davis, formerly located at Jeff Davis Parkway and Canal Street, was removed by New Orleans officials in 2017"/>
          <p:cNvPicPr/>
          <p:nvPr/>
        </p:nvPicPr>
        <p:blipFill>
          <a:blip r:embed="rId2">
            <a:extLst>
              <a:ext uri="{28A0092B-C50C-407E-A947-70E740481C1C}">
                <a14:useLocalDpi xmlns:a14="http://schemas.microsoft.com/office/drawing/2010/main" val="0"/>
              </a:ext>
            </a:extLst>
          </a:blip>
          <a:srcRect/>
          <a:stretch>
            <a:fillRect/>
          </a:stretch>
        </p:blipFill>
        <p:spPr bwMode="auto">
          <a:xfrm>
            <a:off x="7728157" y="265473"/>
            <a:ext cx="10235381" cy="13273548"/>
          </a:xfrm>
          <a:prstGeom prst="rect">
            <a:avLst/>
          </a:prstGeom>
          <a:noFill/>
          <a:ln w="76200">
            <a:solidFill>
              <a:schemeClr val="tx1"/>
            </a:solidFill>
          </a:ln>
        </p:spPr>
      </p:pic>
      <p:sp>
        <p:nvSpPr>
          <p:cNvPr id="3" name="TextBox 2"/>
          <p:cNvSpPr txBox="1"/>
          <p:nvPr/>
        </p:nvSpPr>
        <p:spPr>
          <a:xfrm>
            <a:off x="442453" y="678426"/>
            <a:ext cx="6754761" cy="12557284"/>
          </a:xfrm>
          <a:prstGeom prst="rect">
            <a:avLst/>
          </a:prstGeom>
          <a:noFill/>
        </p:spPr>
        <p:txBody>
          <a:bodyPr wrap="square" rtlCol="0">
            <a:spAutoFit/>
          </a:bodyPr>
          <a:lstStyle/>
          <a:p>
            <a:r>
              <a:rPr lang="en-US" sz="3600" b="1" dirty="0"/>
              <a:t>Landrieu has said the monuments do not represent New Orleans.</a:t>
            </a:r>
          </a:p>
          <a:p>
            <a:endParaRPr lang="en-US" sz="3600" b="1" dirty="0" smtClean="0"/>
          </a:p>
          <a:p>
            <a:r>
              <a:rPr lang="en-US" sz="3600" b="1" dirty="0" smtClean="0"/>
              <a:t>“</a:t>
            </a:r>
            <a:r>
              <a:rPr lang="en-US" sz="3600" b="1" dirty="0"/>
              <a:t>These statues are not just stone and metal,” he said, according to the New York Post. “They are not just remembrances of a benign history. These monuments celebrate a fictional, sanitized Confederacy; ignoring the death, ignoring the enslavement, ignoring the terror that it actually stood for.</a:t>
            </a:r>
          </a:p>
          <a:p>
            <a:endParaRPr lang="en-US" sz="3600" b="1" dirty="0" smtClean="0"/>
          </a:p>
          <a:p>
            <a:r>
              <a:rPr lang="en-US" sz="3600" b="1" dirty="0" smtClean="0"/>
              <a:t>“</a:t>
            </a:r>
            <a:r>
              <a:rPr lang="en-US" sz="3600" b="1" dirty="0"/>
              <a:t>After the Civil War, these statues were part of that terrorism, such as burning a cross on someone’s lawn. They were erected purposefully to send a strong message to all who walked in their shadows about who was still in charge of this city.”</a:t>
            </a:r>
          </a:p>
          <a:p>
            <a:endParaRPr lang="en-US" dirty="0"/>
          </a:p>
        </p:txBody>
      </p:sp>
    </p:spTree>
    <p:extLst>
      <p:ext uri="{BB962C8B-B14F-4D97-AF65-F5344CB8AC3E}">
        <p14:creationId xmlns:p14="http://schemas.microsoft.com/office/powerpoint/2010/main" val="39028953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27355" y="1997300"/>
            <a:ext cx="15721781" cy="9602629"/>
          </a:xfrm>
          <a:prstGeom prst="rect">
            <a:avLst/>
          </a:prstGeom>
          <a:noFill/>
        </p:spPr>
        <p:txBody>
          <a:bodyPr wrap="square" rtlCol="0">
            <a:spAutoFit/>
          </a:bodyPr>
          <a:lstStyle/>
          <a:p>
            <a:pPr algn="ctr"/>
            <a:r>
              <a:rPr lang="en-US" sz="4400" b="1" u="sng" dirty="0"/>
              <a:t>Shreveport, Louisiana: Caddo Parish Confederate Monument</a:t>
            </a:r>
          </a:p>
          <a:p>
            <a:endParaRPr lang="en-US" sz="4000" b="1" dirty="0" smtClean="0"/>
          </a:p>
          <a:p>
            <a:r>
              <a:rPr lang="en-US" sz="4000" b="1" dirty="0" smtClean="0"/>
              <a:t>There’s </a:t>
            </a:r>
            <a:r>
              <a:rPr lang="en-US" sz="4000" b="1" dirty="0"/>
              <a:t>now a movement in Shreveport, Louisiana, to remove a Confederate monument on courthouse grounds. The Caddo Parish Confederate Monument features busts of four Confederate generals – Gens. Henry Watkins Allen, P.G.T. Beauregard, Robert E. Lee and Stonewall Jackson – and a statue of a soldier. It was dedicated in 1906 and marks the location where the Confederate flag was lowered on land.</a:t>
            </a:r>
          </a:p>
          <a:p>
            <a:endParaRPr lang="en-US" sz="4000" b="1" dirty="0" smtClean="0"/>
          </a:p>
          <a:p>
            <a:r>
              <a:rPr lang="en-US" sz="4000" b="1" dirty="0" smtClean="0"/>
              <a:t> </a:t>
            </a:r>
            <a:r>
              <a:rPr lang="en-US" sz="4000" b="1" dirty="0"/>
              <a:t>“It is time to take immediate action to remove this monument to slavery, sedition and racial oppression. Additionally, it is our assertion that this statue subverts and undermines our core principles of liberty and justice for all. It is unconscionable that anyone going to the courthouse, a place promising equal justice for all, should be forced to do so under a shadow of injustice and oppression.”</a:t>
            </a:r>
          </a:p>
          <a:p>
            <a:endParaRPr lang="en-US" dirty="0"/>
          </a:p>
        </p:txBody>
      </p:sp>
    </p:spTree>
    <p:extLst>
      <p:ext uri="{BB962C8B-B14F-4D97-AF65-F5344CB8AC3E}">
        <p14:creationId xmlns:p14="http://schemas.microsoft.com/office/powerpoint/2010/main" val="3645357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ddo Parish Confederate Monument in Shreveport, Louisiana (Photo: National Park Service)"/>
          <p:cNvPicPr/>
          <p:nvPr/>
        </p:nvPicPr>
        <p:blipFill>
          <a:blip r:embed="rId2">
            <a:extLst>
              <a:ext uri="{28A0092B-C50C-407E-A947-70E740481C1C}">
                <a14:useLocalDpi xmlns:a14="http://schemas.microsoft.com/office/drawing/2010/main" val="0"/>
              </a:ext>
            </a:extLst>
          </a:blip>
          <a:srcRect/>
          <a:stretch>
            <a:fillRect/>
          </a:stretch>
        </p:blipFill>
        <p:spPr bwMode="auto">
          <a:xfrm>
            <a:off x="3834580" y="492963"/>
            <a:ext cx="11120285" cy="12928067"/>
          </a:xfrm>
          <a:prstGeom prst="rect">
            <a:avLst/>
          </a:prstGeom>
          <a:noFill/>
          <a:ln w="76200">
            <a:solidFill>
              <a:schemeClr val="tx1"/>
            </a:solidFill>
          </a:ln>
        </p:spPr>
      </p:pic>
    </p:spTree>
    <p:extLst>
      <p:ext uri="{BB962C8B-B14F-4D97-AF65-F5344CB8AC3E}">
        <p14:creationId xmlns:p14="http://schemas.microsoft.com/office/powerpoint/2010/main" val="8371533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1315" y="2375277"/>
            <a:ext cx="15721781" cy="8094524"/>
          </a:xfrm>
          <a:prstGeom prst="rect">
            <a:avLst/>
          </a:prstGeom>
        </p:spPr>
        <p:txBody>
          <a:bodyPr wrap="square">
            <a:spAutoFit/>
          </a:bodyPr>
          <a:lstStyle/>
          <a:p>
            <a:pPr algn="ctr"/>
            <a:r>
              <a:rPr lang="en-US" sz="4400" b="1" u="sng" dirty="0">
                <a:latin typeface="Arial" panose="020B0604020202020204" pitchFamily="34" charset="0"/>
                <a:ea typeface="Times New Roman" panose="02020603050405020304" pitchFamily="18" charset="0"/>
                <a:cs typeface="Arial" panose="020B0604020202020204" pitchFamily="34" charset="0"/>
              </a:rPr>
              <a:t>St. Louis, Missouri: Confederate Memorial is </a:t>
            </a:r>
            <a:r>
              <a:rPr lang="en-US" sz="4400" b="1" u="sng" dirty="0" smtClean="0">
                <a:latin typeface="Arial" panose="020B0604020202020204" pitchFamily="34" charset="0"/>
                <a:ea typeface="Times New Roman" panose="02020603050405020304" pitchFamily="18" charset="0"/>
                <a:cs typeface="Arial" panose="020B0604020202020204" pitchFamily="34" charset="0"/>
              </a:rPr>
              <a:t>Removed</a:t>
            </a:r>
            <a:endParaRPr lang="en-US" sz="4400" b="1" u="sng" dirty="0">
              <a:latin typeface="Arial" panose="020B0604020202020204" pitchFamily="34" charset="0"/>
              <a:ea typeface="Times New Roman" panose="02020603050405020304" pitchFamily="18" charset="0"/>
              <a:cs typeface="Arial" panose="020B0604020202020204" pitchFamily="34" charset="0"/>
            </a:endParaRPr>
          </a:p>
          <a:p>
            <a:endParaRPr lang="en-US" sz="4000" b="1" dirty="0" smtClean="0">
              <a:latin typeface="Arial" panose="020B0604020202020204" pitchFamily="34" charset="0"/>
              <a:ea typeface="Times New Roman" panose="02020603050405020304" pitchFamily="18" charset="0"/>
              <a:cs typeface="Arial" panose="020B0604020202020204" pitchFamily="34" charset="0"/>
            </a:endParaRPr>
          </a:p>
          <a:p>
            <a:r>
              <a:rPr lang="en-US" sz="4000" b="1" dirty="0" smtClean="0">
                <a:latin typeface="Arial" panose="020B0604020202020204" pitchFamily="34" charset="0"/>
                <a:ea typeface="Times New Roman" panose="02020603050405020304" pitchFamily="18" charset="0"/>
                <a:cs typeface="Arial" panose="020B0604020202020204" pitchFamily="34" charset="0"/>
              </a:rPr>
              <a:t>In </a:t>
            </a:r>
            <a:r>
              <a:rPr lang="en-US" sz="4000" b="1" dirty="0">
                <a:latin typeface="Arial" panose="020B0604020202020204" pitchFamily="34" charset="0"/>
                <a:ea typeface="Times New Roman" panose="02020603050405020304" pitchFamily="18" charset="0"/>
                <a:cs typeface="Arial" panose="020B0604020202020204" pitchFamily="34" charset="0"/>
              </a:rPr>
              <a:t>June, St. Louis, Missouri, officials removed a 32-foot granite and bronze Confederate memorial in Forest Park. The Missouri Civil War Museum paid for the relocation and will store it until a new location is found for the statue at a museum, battlefield or </a:t>
            </a:r>
            <a:r>
              <a:rPr lang="en-US" sz="4000" b="1" dirty="0" smtClean="0">
                <a:latin typeface="Arial" panose="020B0604020202020204" pitchFamily="34" charset="0"/>
                <a:ea typeface="Times New Roman" panose="02020603050405020304" pitchFamily="18" charset="0"/>
                <a:cs typeface="Arial" panose="020B0604020202020204" pitchFamily="34" charset="0"/>
              </a:rPr>
              <a:t>cemetery.</a:t>
            </a:r>
            <a:endParaRPr lang="en-US" sz="4000" b="1" dirty="0">
              <a:latin typeface="Arial" panose="020B0604020202020204" pitchFamily="34" charset="0"/>
              <a:ea typeface="Times New Roman" panose="02020603050405020304" pitchFamily="18" charset="0"/>
              <a:cs typeface="Arial" panose="020B0604020202020204" pitchFamily="34" charset="0"/>
            </a:endParaRPr>
          </a:p>
          <a:p>
            <a:endParaRPr lang="en-US" sz="4000" b="1" dirty="0" smtClean="0">
              <a:latin typeface="Arial" panose="020B0604020202020204" pitchFamily="34" charset="0"/>
              <a:ea typeface="Times New Roman" panose="02020603050405020304" pitchFamily="18" charset="0"/>
              <a:cs typeface="Arial" panose="020B0604020202020204" pitchFamily="34" charset="0"/>
            </a:endParaRPr>
          </a:p>
          <a:p>
            <a:r>
              <a:rPr lang="en-US" sz="4000" b="1" dirty="0" smtClean="0">
                <a:latin typeface="Arial" panose="020B0604020202020204" pitchFamily="34" charset="0"/>
                <a:ea typeface="Times New Roman" panose="02020603050405020304" pitchFamily="18" charset="0"/>
                <a:cs typeface="Arial" panose="020B0604020202020204" pitchFamily="34" charset="0"/>
              </a:rPr>
              <a:t>“</a:t>
            </a:r>
            <a:r>
              <a:rPr lang="en-US" sz="4000" b="1" dirty="0">
                <a:latin typeface="Arial" panose="020B0604020202020204" pitchFamily="34" charset="0"/>
                <a:ea typeface="Times New Roman" panose="02020603050405020304" pitchFamily="18" charset="0"/>
                <a:cs typeface="Arial" panose="020B0604020202020204" pitchFamily="34" charset="0"/>
              </a:rPr>
              <a:t>We wanted it down,” said St. Louis Mayor </a:t>
            </a:r>
            <a:r>
              <a:rPr lang="en-US" sz="4000" b="1" dirty="0" err="1">
                <a:latin typeface="Arial" panose="020B0604020202020204" pitchFamily="34" charset="0"/>
                <a:ea typeface="Times New Roman" panose="02020603050405020304" pitchFamily="18" charset="0"/>
                <a:cs typeface="Arial" panose="020B0604020202020204" pitchFamily="34" charset="0"/>
              </a:rPr>
              <a:t>Lyda</a:t>
            </a:r>
            <a:r>
              <a:rPr lang="en-US" sz="4000" b="1" dirty="0">
                <a:latin typeface="Arial" panose="020B0604020202020204" pitchFamily="34" charset="0"/>
                <a:ea typeface="Times New Roman" panose="02020603050405020304" pitchFamily="18" charset="0"/>
                <a:cs typeface="Arial" panose="020B0604020202020204" pitchFamily="34" charset="0"/>
              </a:rPr>
              <a:t> </a:t>
            </a:r>
            <a:r>
              <a:rPr lang="en-US" sz="4000" b="1" dirty="0" err="1">
                <a:latin typeface="Arial" panose="020B0604020202020204" pitchFamily="34" charset="0"/>
                <a:ea typeface="Times New Roman" panose="02020603050405020304" pitchFamily="18" charset="0"/>
                <a:cs typeface="Arial" panose="020B0604020202020204" pitchFamily="34" charset="0"/>
              </a:rPr>
              <a:t>Krewson</a:t>
            </a:r>
            <a:r>
              <a:rPr lang="en-US" sz="4000" b="1" dirty="0">
                <a:latin typeface="Arial" panose="020B0604020202020204" pitchFamily="34" charset="0"/>
                <a:ea typeface="Times New Roman" panose="02020603050405020304" pitchFamily="18" charset="0"/>
                <a:cs typeface="Arial" panose="020B0604020202020204" pitchFamily="34" charset="0"/>
              </a:rPr>
              <a:t> during a livestreamed news conference in June.</a:t>
            </a:r>
          </a:p>
          <a:p>
            <a:r>
              <a:rPr lang="en-US" sz="4000" b="1" dirty="0">
                <a:latin typeface="Arial" panose="020B0604020202020204" pitchFamily="34" charset="0"/>
                <a:ea typeface="Times New Roman" panose="02020603050405020304" pitchFamily="18" charset="0"/>
                <a:cs typeface="Arial" panose="020B0604020202020204" pitchFamily="34" charset="0"/>
              </a:rPr>
              <a:t>The memorial, which was located on Confederate Drive, was dedicated in December 1914 by the Ladies Confederate Monument Association.</a:t>
            </a:r>
            <a:endParaRPr lang="en-US" sz="4000"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521640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 paint is seen on a vandalized Confederate Memorial in Forest Park in St. Louis, Missouri in this photo from St. Louis' Mayor's office released on June 24, 2015"/>
          <p:cNvPicPr/>
          <p:nvPr/>
        </p:nvPicPr>
        <p:blipFill>
          <a:blip r:embed="rId2">
            <a:extLst>
              <a:ext uri="{28A0092B-C50C-407E-A947-70E740481C1C}">
                <a14:useLocalDpi xmlns:a14="http://schemas.microsoft.com/office/drawing/2010/main" val="0"/>
              </a:ext>
            </a:extLst>
          </a:blip>
          <a:srcRect/>
          <a:stretch>
            <a:fillRect/>
          </a:stretch>
        </p:blipFill>
        <p:spPr bwMode="auto">
          <a:xfrm>
            <a:off x="4837470" y="1445341"/>
            <a:ext cx="12978579" cy="10943304"/>
          </a:xfrm>
          <a:prstGeom prst="rect">
            <a:avLst/>
          </a:prstGeom>
          <a:noFill/>
          <a:ln w="76200">
            <a:solidFill>
              <a:schemeClr val="tx1"/>
            </a:solidFill>
          </a:ln>
        </p:spPr>
      </p:pic>
      <p:sp>
        <p:nvSpPr>
          <p:cNvPr id="4" name="TextBox 3"/>
          <p:cNvSpPr txBox="1"/>
          <p:nvPr/>
        </p:nvSpPr>
        <p:spPr>
          <a:xfrm>
            <a:off x="353960" y="2212259"/>
            <a:ext cx="4395019" cy="8987076"/>
          </a:xfrm>
          <a:prstGeom prst="rect">
            <a:avLst/>
          </a:prstGeom>
          <a:noFill/>
        </p:spPr>
        <p:txBody>
          <a:bodyPr wrap="square" rtlCol="0">
            <a:spAutoFit/>
          </a:bodyPr>
          <a:lstStyle/>
          <a:p>
            <a:r>
              <a:rPr lang="en-US" sz="4000" b="1" dirty="0"/>
              <a:t>It features “The Angel of the Spirit </a:t>
            </a:r>
            <a:r>
              <a:rPr lang="en-US" sz="4000" b="1" spc="-80" dirty="0"/>
              <a:t>of the Confederacy” </a:t>
            </a:r>
            <a:r>
              <a:rPr lang="en-US" sz="4000" b="1" dirty="0"/>
              <a:t>over a family sending a </a:t>
            </a:r>
            <a:r>
              <a:rPr lang="en-US" sz="4000" b="1" dirty="0" smtClean="0"/>
              <a:t>soldier  </a:t>
            </a:r>
            <a:r>
              <a:rPr lang="en-US" sz="4000" b="1" dirty="0"/>
              <a:t>to war.</a:t>
            </a:r>
          </a:p>
          <a:p>
            <a:endParaRPr lang="en-US" sz="4000" b="1" dirty="0" smtClean="0"/>
          </a:p>
          <a:p>
            <a:r>
              <a:rPr lang="en-US" sz="4000" b="1" dirty="0" smtClean="0"/>
              <a:t>Reuters </a:t>
            </a:r>
            <a:r>
              <a:rPr lang="en-US" sz="4000" b="1" dirty="0"/>
              <a:t>reported that the memorial had been </a:t>
            </a:r>
            <a:r>
              <a:rPr lang="en-US" sz="4000" b="1" dirty="0" smtClean="0"/>
              <a:t>repeated- </a:t>
            </a:r>
            <a:r>
              <a:rPr lang="en-US" sz="4000" b="1" dirty="0" err="1" smtClean="0"/>
              <a:t>ly</a:t>
            </a:r>
            <a:r>
              <a:rPr lang="en-US" sz="4000" b="1" dirty="0" smtClean="0"/>
              <a:t> </a:t>
            </a:r>
            <a:r>
              <a:rPr lang="en-US" sz="4000" b="1" dirty="0"/>
              <a:t>spray-painted with “Black Lives Matter” and “End Racism.”</a:t>
            </a:r>
          </a:p>
          <a:p>
            <a:endParaRPr lang="en-US" dirty="0"/>
          </a:p>
        </p:txBody>
      </p:sp>
    </p:spTree>
    <p:extLst>
      <p:ext uri="{BB962C8B-B14F-4D97-AF65-F5344CB8AC3E}">
        <p14:creationId xmlns:p14="http://schemas.microsoft.com/office/powerpoint/2010/main" val="27766638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ichmond-monument"/>
          <p:cNvPicPr/>
          <p:nvPr/>
        </p:nvPicPr>
        <p:blipFill>
          <a:blip r:embed="rId2">
            <a:extLst>
              <a:ext uri="{28A0092B-C50C-407E-A947-70E740481C1C}">
                <a14:useLocalDpi xmlns:a14="http://schemas.microsoft.com/office/drawing/2010/main" val="0"/>
              </a:ext>
            </a:extLst>
          </a:blip>
          <a:srcRect/>
          <a:stretch>
            <a:fillRect/>
          </a:stretch>
        </p:blipFill>
        <p:spPr bwMode="auto">
          <a:xfrm>
            <a:off x="855406" y="517299"/>
            <a:ext cx="16757118" cy="11192920"/>
          </a:xfrm>
          <a:prstGeom prst="rect">
            <a:avLst/>
          </a:prstGeom>
          <a:noFill/>
          <a:ln w="76200">
            <a:solidFill>
              <a:schemeClr val="tx1"/>
            </a:solidFill>
          </a:ln>
        </p:spPr>
      </p:pic>
      <p:sp>
        <p:nvSpPr>
          <p:cNvPr id="3" name="Rectangle 2"/>
          <p:cNvSpPr/>
          <p:nvPr/>
        </p:nvSpPr>
        <p:spPr>
          <a:xfrm>
            <a:off x="4661965" y="12109726"/>
            <a:ext cx="9144000" cy="1938992"/>
          </a:xfrm>
          <a:prstGeom prst="rect">
            <a:avLst/>
          </a:prstGeom>
        </p:spPr>
        <p:txBody>
          <a:bodyPr>
            <a:spAutoFit/>
          </a:bodyPr>
          <a:lstStyle/>
          <a:p>
            <a:r>
              <a:rPr lang="en-US" sz="4000" b="1" dirty="0" smtClean="0">
                <a:latin typeface="Arial" panose="020B0604020202020204" pitchFamily="34" charset="0"/>
                <a:ea typeface="Times New Roman" panose="02020603050405020304" pitchFamily="18" charset="0"/>
                <a:cs typeface="Arial" panose="020B0604020202020204" pitchFamily="34" charset="0"/>
              </a:rPr>
              <a:t> Richmond</a:t>
            </a:r>
            <a:r>
              <a:rPr lang="en-US" sz="4000" b="1" dirty="0">
                <a:latin typeface="Arial" panose="020B0604020202020204" pitchFamily="34" charset="0"/>
                <a:ea typeface="Times New Roman" panose="02020603050405020304" pitchFamily="18" charset="0"/>
                <a:cs typeface="Arial" panose="020B0604020202020204" pitchFamily="34" charset="0"/>
              </a:rPr>
              <a:t>, Virginia: Confederate </a:t>
            </a:r>
            <a:r>
              <a:rPr lang="en-US" sz="4000" b="1" dirty="0" smtClean="0">
                <a:latin typeface="Arial" panose="020B0604020202020204" pitchFamily="34" charset="0"/>
                <a:ea typeface="Times New Roman" panose="02020603050405020304" pitchFamily="18" charset="0"/>
                <a:cs typeface="Arial" panose="020B0604020202020204" pitchFamily="34" charset="0"/>
              </a:rPr>
              <a:t>Statues Lining </a:t>
            </a:r>
            <a:r>
              <a:rPr lang="en-US" sz="4000" b="1" dirty="0">
                <a:latin typeface="Arial" panose="020B0604020202020204" pitchFamily="34" charset="0"/>
                <a:ea typeface="Times New Roman" panose="02020603050405020304" pitchFamily="18" charset="0"/>
                <a:cs typeface="Arial" panose="020B0604020202020204" pitchFamily="34" charset="0"/>
              </a:rPr>
              <a:t>Monument Avenue</a:t>
            </a:r>
            <a:br>
              <a:rPr lang="en-US" sz="4000" b="1" dirty="0">
                <a:latin typeface="Arial" panose="020B0604020202020204" pitchFamily="34" charset="0"/>
                <a:ea typeface="Times New Roman" panose="02020603050405020304" pitchFamily="18" charset="0"/>
                <a:cs typeface="Arial" panose="020B0604020202020204" pitchFamily="34" charset="0"/>
              </a:rPr>
            </a:b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92980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onewall Jackson monument at the West Virginia state capitol (Photo: Pinterest)"/>
          <p:cNvPicPr/>
          <p:nvPr/>
        </p:nvPicPr>
        <p:blipFill>
          <a:blip r:embed="rId2">
            <a:extLst>
              <a:ext uri="{28A0092B-C50C-407E-A947-70E740481C1C}">
                <a14:useLocalDpi xmlns:a14="http://schemas.microsoft.com/office/drawing/2010/main" val="0"/>
              </a:ext>
            </a:extLst>
          </a:blip>
          <a:srcRect/>
          <a:stretch>
            <a:fillRect/>
          </a:stretch>
        </p:blipFill>
        <p:spPr bwMode="auto">
          <a:xfrm>
            <a:off x="8878529" y="274935"/>
            <a:ext cx="9169809" cy="13175594"/>
          </a:xfrm>
          <a:prstGeom prst="rect">
            <a:avLst/>
          </a:prstGeom>
          <a:noFill/>
          <a:ln w="76200">
            <a:solidFill>
              <a:schemeClr val="tx1"/>
            </a:solidFill>
          </a:ln>
        </p:spPr>
      </p:pic>
      <p:sp>
        <p:nvSpPr>
          <p:cNvPr id="3" name="TextBox 2"/>
          <p:cNvSpPr txBox="1"/>
          <p:nvPr/>
        </p:nvSpPr>
        <p:spPr>
          <a:xfrm>
            <a:off x="383458" y="3008671"/>
            <a:ext cx="7875639" cy="7140416"/>
          </a:xfrm>
          <a:prstGeom prst="rect">
            <a:avLst/>
          </a:prstGeom>
          <a:noFill/>
        </p:spPr>
        <p:txBody>
          <a:bodyPr wrap="square" rtlCol="0">
            <a:spAutoFit/>
          </a:bodyPr>
          <a:lstStyle/>
          <a:p>
            <a:pPr algn="ctr"/>
            <a:r>
              <a:rPr lang="en-US" sz="4000" b="1" u="sng" dirty="0"/>
              <a:t>Charleston, West Virginia: </a:t>
            </a:r>
            <a:endParaRPr lang="en-US" sz="4000" b="1" u="sng" dirty="0" smtClean="0"/>
          </a:p>
          <a:p>
            <a:pPr algn="ctr"/>
            <a:r>
              <a:rPr lang="en-US" sz="4000" b="1" u="sng" dirty="0" smtClean="0"/>
              <a:t>Stonewall </a:t>
            </a:r>
            <a:r>
              <a:rPr lang="en-US" sz="4000" b="1" u="sng" dirty="0"/>
              <a:t>Jackson</a:t>
            </a:r>
          </a:p>
          <a:p>
            <a:endParaRPr lang="en-US" sz="4000" b="1" dirty="0" smtClean="0"/>
          </a:p>
          <a:p>
            <a:r>
              <a:rPr lang="en-US" sz="4000" b="1" dirty="0" smtClean="0"/>
              <a:t>At </a:t>
            </a:r>
            <a:r>
              <a:rPr lang="en-US" sz="4000" b="1" dirty="0"/>
              <a:t>least 150 people in Charleston, West Virginia, called for removal of a statue of Confederate Gen. Stonewall Jackson on the grounds of the state capitol on Aug. 13.</a:t>
            </a:r>
          </a:p>
          <a:p>
            <a:endParaRPr lang="en-US" sz="4000" b="1" dirty="0" smtClean="0"/>
          </a:p>
          <a:p>
            <a:r>
              <a:rPr lang="en-US" sz="4000" b="1" dirty="0" smtClean="0"/>
              <a:t>The </a:t>
            </a:r>
            <a:r>
              <a:rPr lang="en-US" sz="4000" b="1" dirty="0"/>
              <a:t>crowd urged West Virginia Gov. Jim Justice to take it down.</a:t>
            </a:r>
          </a:p>
          <a:p>
            <a:endParaRPr lang="en-US" dirty="0"/>
          </a:p>
        </p:txBody>
      </p:sp>
    </p:spTree>
    <p:extLst>
      <p:ext uri="{BB962C8B-B14F-4D97-AF65-F5344CB8AC3E}">
        <p14:creationId xmlns:p14="http://schemas.microsoft.com/office/powerpoint/2010/main" val="36407940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901 statue of Confederate Gen. Albert Pike in Washington, D.C."/>
          <p:cNvPicPr/>
          <p:nvPr/>
        </p:nvPicPr>
        <p:blipFill>
          <a:blip r:embed="rId2">
            <a:extLst>
              <a:ext uri="{28A0092B-C50C-407E-A947-70E740481C1C}">
                <a14:useLocalDpi xmlns:a14="http://schemas.microsoft.com/office/drawing/2010/main" val="0"/>
              </a:ext>
            </a:extLst>
          </a:blip>
          <a:srcRect/>
          <a:stretch>
            <a:fillRect/>
          </a:stretch>
        </p:blipFill>
        <p:spPr bwMode="auto">
          <a:xfrm>
            <a:off x="8347588" y="471946"/>
            <a:ext cx="9317294" cy="12851745"/>
          </a:xfrm>
          <a:prstGeom prst="rect">
            <a:avLst/>
          </a:prstGeom>
          <a:noFill/>
          <a:ln w="76200">
            <a:solidFill>
              <a:schemeClr val="tx1"/>
            </a:solidFill>
          </a:ln>
        </p:spPr>
      </p:pic>
      <p:sp>
        <p:nvSpPr>
          <p:cNvPr id="3" name="TextBox 2"/>
          <p:cNvSpPr txBox="1"/>
          <p:nvPr/>
        </p:nvSpPr>
        <p:spPr>
          <a:xfrm>
            <a:off x="442452" y="1032385"/>
            <a:ext cx="7374194" cy="13511391"/>
          </a:xfrm>
          <a:prstGeom prst="rect">
            <a:avLst/>
          </a:prstGeom>
          <a:noFill/>
        </p:spPr>
        <p:txBody>
          <a:bodyPr wrap="square" rtlCol="0">
            <a:spAutoFit/>
          </a:bodyPr>
          <a:lstStyle/>
          <a:p>
            <a:pPr algn="ctr"/>
            <a:r>
              <a:rPr lang="en-US" sz="4000" b="1" u="sng" dirty="0"/>
              <a:t>Washington, D.C.: Gen. Albert Pike</a:t>
            </a:r>
          </a:p>
          <a:p>
            <a:endParaRPr lang="en-US" sz="1600" b="1" dirty="0" smtClean="0"/>
          </a:p>
          <a:p>
            <a:r>
              <a:rPr lang="en-US" sz="4000" b="1" dirty="0" smtClean="0"/>
              <a:t>At </a:t>
            </a:r>
            <a:r>
              <a:rPr lang="en-US" sz="4000" b="1" dirty="0"/>
              <a:t>least 1,000 protesters gathered outside the White House this week and then marched to a 1901 statue of Confederate Gen. Albert Pike, which is located near the D.C. Metropolitan Police Department headquarters.</a:t>
            </a:r>
          </a:p>
          <a:p>
            <a:endParaRPr lang="en-US" sz="1600" b="1" dirty="0" smtClean="0"/>
          </a:p>
          <a:p>
            <a:r>
              <a:rPr lang="en-US" sz="4000" b="1" dirty="0" smtClean="0"/>
              <a:t>The </a:t>
            </a:r>
            <a:r>
              <a:rPr lang="en-US" sz="4000" b="1" dirty="0"/>
              <a:t>crowd booed and chanted “tear it down” in front of the statue. Some protesters climbed the statue</a:t>
            </a:r>
            <a:r>
              <a:rPr lang="en-US" sz="4000" b="1" dirty="0" smtClean="0"/>
              <a:t>. </a:t>
            </a:r>
          </a:p>
          <a:p>
            <a:endParaRPr lang="en-US" sz="1600" b="1" dirty="0"/>
          </a:p>
          <a:p>
            <a:r>
              <a:rPr lang="en-US" sz="4000" b="1" dirty="0" smtClean="0"/>
              <a:t>On </a:t>
            </a:r>
            <a:r>
              <a:rPr lang="en-US" sz="4000" b="1" dirty="0"/>
              <a:t>Monday, more protesters marched to the site with signs that said, “White Supremacy is Terrorism” and “Black Lives Matter.”</a:t>
            </a:r>
            <a:br>
              <a:rPr lang="en-US" sz="4000" b="1" dirty="0"/>
            </a:br>
            <a:endParaRPr lang="en-US" sz="4000" b="1" dirty="0"/>
          </a:p>
          <a:p>
            <a:endParaRPr lang="en-US" sz="4000" b="1" dirty="0"/>
          </a:p>
        </p:txBody>
      </p:sp>
    </p:spTree>
    <p:extLst>
      <p:ext uri="{BB962C8B-B14F-4D97-AF65-F5344CB8AC3E}">
        <p14:creationId xmlns:p14="http://schemas.microsoft.com/office/powerpoint/2010/main" val="23755114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7857" y="367465"/>
            <a:ext cx="15485807" cy="14619387"/>
          </a:xfrm>
          <a:prstGeom prst="rect">
            <a:avLst/>
          </a:prstGeom>
        </p:spPr>
        <p:txBody>
          <a:bodyPr wrap="square">
            <a:spAutoFit/>
          </a:bodyPr>
          <a:lstStyle/>
          <a:p>
            <a:r>
              <a:rPr lang="en-US" sz="4400" b="1" u="sng" dirty="0" smtClean="0">
                <a:latin typeface="Arial" panose="020B0604020202020204" pitchFamily="34" charset="0"/>
                <a:ea typeface="Times New Roman" panose="02020603050405020304" pitchFamily="18" charset="0"/>
                <a:cs typeface="Arial" panose="020B0604020202020204" pitchFamily="34" charset="0"/>
              </a:rPr>
              <a:t>CONSIDER THE FOLLOWING</a:t>
            </a:r>
            <a:r>
              <a:rPr lang="en-US" sz="4400" b="1" dirty="0" smtClean="0">
                <a:latin typeface="Arial" panose="020B0604020202020204" pitchFamily="34" charset="0"/>
                <a:ea typeface="Times New Roman" panose="02020603050405020304" pitchFamily="18" charset="0"/>
                <a:cs typeface="Arial" panose="020B0604020202020204" pitchFamily="34" charset="0"/>
              </a:rPr>
              <a:t>:</a:t>
            </a:r>
          </a:p>
          <a:p>
            <a:endParaRPr lang="en-US" b="1" dirty="0">
              <a:latin typeface="Arial" panose="020B0604020202020204" pitchFamily="34" charset="0"/>
              <a:ea typeface="Times New Roman" panose="02020603050405020304" pitchFamily="18" charset="0"/>
              <a:cs typeface="Arial" panose="020B0604020202020204" pitchFamily="34" charset="0"/>
            </a:endParaRPr>
          </a:p>
          <a:p>
            <a:r>
              <a:rPr lang="en-US" sz="4400" b="1" dirty="0" smtClean="0">
                <a:latin typeface="Arial" panose="020B0604020202020204" pitchFamily="34" charset="0"/>
                <a:ea typeface="Times New Roman" panose="02020603050405020304" pitchFamily="18" charset="0"/>
                <a:cs typeface="Arial" panose="020B0604020202020204" pitchFamily="34" charset="0"/>
              </a:rPr>
              <a:t>The reason why our historical monuments are coming down is because historically ignorant people believe the lie that the South was an evil empire that fought the North in order to preserve slavery.</a:t>
            </a:r>
          </a:p>
          <a:p>
            <a:endParaRPr lang="en-US" b="1" dirty="0">
              <a:latin typeface="Arial" panose="020B0604020202020204" pitchFamily="34" charset="0"/>
              <a:ea typeface="Times New Roman" panose="02020603050405020304" pitchFamily="18" charset="0"/>
              <a:cs typeface="Arial" panose="020B0604020202020204" pitchFamily="34" charset="0"/>
            </a:endParaRPr>
          </a:p>
          <a:p>
            <a:r>
              <a:rPr lang="en-US" sz="4400" b="1" dirty="0" smtClean="0">
                <a:latin typeface="Arial" panose="020B0604020202020204" pitchFamily="34" charset="0"/>
                <a:ea typeface="Times New Roman" panose="02020603050405020304" pitchFamily="18" charset="0"/>
                <a:cs typeface="Arial" panose="020B0604020202020204" pitchFamily="34" charset="0"/>
              </a:rPr>
              <a:t>If </a:t>
            </a:r>
            <a:r>
              <a:rPr lang="en-US" sz="4400" b="1" dirty="0">
                <a:latin typeface="Arial" panose="020B0604020202020204" pitchFamily="34" charset="0"/>
                <a:ea typeface="Times New Roman" panose="02020603050405020304" pitchFamily="18" charset="0"/>
                <a:cs typeface="Arial" panose="020B0604020202020204" pitchFamily="34" charset="0"/>
              </a:rPr>
              <a:t>the Confederacy fought to preserve slavery, why isn’t slavery mentioned on any of these monuments?</a:t>
            </a:r>
            <a:endParaRPr lang="en-US" sz="4400" b="1" dirty="0">
              <a:latin typeface="Arial" panose="020B0604020202020204" pitchFamily="34" charset="0"/>
              <a:ea typeface="Calibri" panose="020F0502020204030204" pitchFamily="34" charset="0"/>
              <a:cs typeface="Arial" panose="020B0604020202020204" pitchFamily="34" charset="0"/>
            </a:endParaRPr>
          </a:p>
          <a:p>
            <a:endParaRPr lang="en-US" b="1" dirty="0" smtClean="0">
              <a:latin typeface="Arial" panose="020B0604020202020204" pitchFamily="34" charset="0"/>
              <a:ea typeface="Times New Roman" panose="02020603050405020304" pitchFamily="18" charset="0"/>
              <a:cs typeface="Arial" panose="020B0604020202020204" pitchFamily="34" charset="0"/>
            </a:endParaRPr>
          </a:p>
          <a:p>
            <a:r>
              <a:rPr lang="en-US" sz="4400" b="1" dirty="0" smtClean="0">
                <a:latin typeface="Arial" panose="020B0604020202020204" pitchFamily="34" charset="0"/>
                <a:ea typeface="Times New Roman" panose="02020603050405020304" pitchFamily="18" charset="0"/>
                <a:cs typeface="Arial" panose="020B0604020202020204" pitchFamily="34" charset="0"/>
              </a:rPr>
              <a:t>Who would believe that Confederate soldiers (which 80% of them never owned slaves) would suffer four years of the horrors of war so rich men could keep their slaves?</a:t>
            </a:r>
          </a:p>
          <a:p>
            <a:endParaRPr lang="en-US" b="1" dirty="0" smtClean="0">
              <a:latin typeface="Arial" panose="020B0604020202020204" pitchFamily="34" charset="0"/>
              <a:ea typeface="Times New Roman" panose="02020603050405020304" pitchFamily="18" charset="0"/>
              <a:cs typeface="Arial" panose="020B0604020202020204" pitchFamily="34" charset="0"/>
            </a:endParaRPr>
          </a:p>
          <a:p>
            <a:r>
              <a:rPr lang="en-US" sz="4400" b="1" dirty="0" smtClean="0">
                <a:latin typeface="Arial" panose="020B0604020202020204" pitchFamily="34" charset="0"/>
                <a:ea typeface="Times New Roman" panose="02020603050405020304" pitchFamily="18" charset="0"/>
                <a:cs typeface="Arial" panose="020B0604020202020204" pitchFamily="34" charset="0"/>
              </a:rPr>
              <a:t>Why did the hundreds of millions of people in America over the last hundred years not have a problem with our Confederate monuments? Were they all racists?</a:t>
            </a:r>
          </a:p>
          <a:p>
            <a:endParaRPr lang="en-US" b="1" dirty="0">
              <a:latin typeface="Arial" panose="020B0604020202020204" pitchFamily="34" charset="0"/>
              <a:ea typeface="Times New Roman" panose="02020603050405020304" pitchFamily="18" charset="0"/>
              <a:cs typeface="Arial" panose="020B0604020202020204" pitchFamily="34" charset="0"/>
            </a:endParaRPr>
          </a:p>
          <a:p>
            <a:r>
              <a:rPr lang="en-US" sz="4400" b="1" dirty="0" smtClean="0">
                <a:latin typeface="Arial" panose="020B0604020202020204" pitchFamily="34" charset="0"/>
                <a:ea typeface="Times New Roman" panose="02020603050405020304" pitchFamily="18" charset="0"/>
                <a:cs typeface="Arial" panose="020B0604020202020204" pitchFamily="34" charset="0"/>
              </a:rPr>
              <a:t>But some </a:t>
            </a:r>
            <a:r>
              <a:rPr lang="en-US" sz="4400" b="1" dirty="0" smtClean="0">
                <a:latin typeface="Arial" panose="020B0604020202020204" pitchFamily="34" charset="0"/>
                <a:ea typeface="Times New Roman" panose="02020603050405020304" pitchFamily="18" charset="0"/>
                <a:cs typeface="Arial" panose="020B0604020202020204" pitchFamily="34" charset="0"/>
              </a:rPr>
              <a:t>still </a:t>
            </a:r>
            <a:r>
              <a:rPr lang="en-US" sz="4400" b="1" dirty="0" smtClean="0">
                <a:latin typeface="Arial" panose="020B0604020202020204" pitchFamily="34" charset="0"/>
                <a:ea typeface="Times New Roman" panose="02020603050405020304" pitchFamily="18" charset="0"/>
                <a:cs typeface="Arial" panose="020B0604020202020204" pitchFamily="34" charset="0"/>
              </a:rPr>
              <a:t>say that </a:t>
            </a:r>
            <a:r>
              <a:rPr lang="en-US" sz="4400" b="1" dirty="0" smtClean="0">
                <a:latin typeface="Arial" panose="020B0604020202020204" pitchFamily="34" charset="0"/>
                <a:ea typeface="Times New Roman" panose="02020603050405020304" pitchFamily="18" charset="0"/>
                <a:cs typeface="Arial" panose="020B0604020202020204" pitchFamily="34" charset="0"/>
              </a:rPr>
              <a:t>slavery </a:t>
            </a:r>
            <a:r>
              <a:rPr lang="en-US" sz="4400" b="1" dirty="0" smtClean="0">
                <a:latin typeface="Arial" panose="020B0604020202020204" pitchFamily="34" charset="0"/>
                <a:ea typeface="Times New Roman" panose="02020603050405020304" pitchFamily="18" charset="0"/>
                <a:cs typeface="Arial" panose="020B0604020202020204" pitchFamily="34" charset="0"/>
              </a:rPr>
              <a:t>is a horrible sin and the </a:t>
            </a:r>
            <a:r>
              <a:rPr lang="en-US" sz="4400" b="1" dirty="0" smtClean="0">
                <a:latin typeface="Arial" panose="020B0604020202020204" pitchFamily="34" charset="0"/>
                <a:ea typeface="Times New Roman" panose="02020603050405020304" pitchFamily="18" charset="0"/>
                <a:cs typeface="Arial" panose="020B0604020202020204" pitchFamily="34" charset="0"/>
              </a:rPr>
              <a:t>Confederates</a:t>
            </a:r>
            <a:r>
              <a:rPr lang="en-US" sz="4400" b="1" dirty="0" smtClean="0">
                <a:latin typeface="Arial" panose="020B0604020202020204" pitchFamily="34" charset="0"/>
                <a:ea typeface="Times New Roman" panose="02020603050405020304" pitchFamily="18" charset="0"/>
                <a:cs typeface="Arial" panose="020B0604020202020204" pitchFamily="34" charset="0"/>
              </a:rPr>
              <a:t> were evil because they</a:t>
            </a:r>
            <a:r>
              <a:rPr lang="en-US" sz="4400" b="1" dirty="0" smtClean="0">
                <a:latin typeface="Arial" panose="020B0604020202020204" pitchFamily="34" charset="0"/>
                <a:ea typeface="Times New Roman" panose="02020603050405020304" pitchFamily="18" charset="0"/>
                <a:cs typeface="Arial" panose="020B0604020202020204" pitchFamily="34" charset="0"/>
              </a:rPr>
              <a:t> </a:t>
            </a:r>
            <a:r>
              <a:rPr lang="en-US" sz="4400" b="1" dirty="0" smtClean="0">
                <a:latin typeface="Arial" panose="020B0604020202020204" pitchFamily="34" charset="0"/>
                <a:ea typeface="Times New Roman" panose="02020603050405020304" pitchFamily="18" charset="0"/>
                <a:cs typeface="Arial" panose="020B0604020202020204" pitchFamily="34" charset="0"/>
              </a:rPr>
              <a:t>refused </a:t>
            </a:r>
            <a:r>
              <a:rPr lang="en-US" sz="4400" b="1" dirty="0" smtClean="0">
                <a:latin typeface="Arial" panose="020B0604020202020204" pitchFamily="34" charset="0"/>
                <a:ea typeface="Times New Roman" panose="02020603050405020304" pitchFamily="18" charset="0"/>
                <a:cs typeface="Arial" panose="020B0604020202020204" pitchFamily="34" charset="0"/>
              </a:rPr>
              <a:t>to free their slaves. Let’s look at a few facts in order to get a </a:t>
            </a:r>
            <a:r>
              <a:rPr lang="en-US" sz="4400" b="1" dirty="0" smtClean="0">
                <a:latin typeface="Arial" panose="020B0604020202020204" pitchFamily="34" charset="0"/>
                <a:ea typeface="Times New Roman" panose="02020603050405020304" pitchFamily="18" charset="0"/>
                <a:cs typeface="Arial" panose="020B0604020202020204" pitchFamily="34" charset="0"/>
              </a:rPr>
              <a:t>clear biblical</a:t>
            </a:r>
            <a:r>
              <a:rPr lang="en-US" sz="4400" b="1" dirty="0" smtClean="0">
                <a:latin typeface="Arial" panose="020B0604020202020204" pitchFamily="34" charset="0"/>
                <a:ea typeface="Times New Roman" panose="02020603050405020304" pitchFamily="18" charset="0"/>
                <a:cs typeface="Arial" panose="020B0604020202020204" pitchFamily="34" charset="0"/>
              </a:rPr>
              <a:t> </a:t>
            </a:r>
            <a:r>
              <a:rPr lang="en-US" sz="4400" b="1" dirty="0" smtClean="0">
                <a:latin typeface="Arial" panose="020B0604020202020204" pitchFamily="34" charset="0"/>
                <a:ea typeface="Times New Roman" panose="02020603050405020304" pitchFamily="18" charset="0"/>
                <a:cs typeface="Arial" panose="020B0604020202020204" pitchFamily="34" charset="0"/>
              </a:rPr>
              <a:t>perspective.</a:t>
            </a:r>
          </a:p>
          <a:p>
            <a:endParaRPr lang="en-US" sz="4400" b="1" dirty="0">
              <a:latin typeface="Arial" panose="020B0604020202020204" pitchFamily="34" charset="0"/>
              <a:ea typeface="Calibri" panose="020F0502020204030204" pitchFamily="34" charset="0"/>
              <a:cs typeface="Arial" panose="020B0604020202020204" pitchFamily="34" charset="0"/>
            </a:endParaRPr>
          </a:p>
          <a:p>
            <a:r>
              <a:rPr lang="en-US" sz="4400" b="1" dirty="0" smtClean="0">
                <a:latin typeface="Arial" panose="020B0604020202020204" pitchFamily="34" charset="0"/>
                <a:ea typeface="Calibri" panose="020F0502020204030204" pitchFamily="34" charset="0"/>
                <a:cs typeface="Arial" panose="020B0604020202020204" pitchFamily="34" charset="0"/>
              </a:rPr>
              <a:t> </a:t>
            </a:r>
            <a:endParaRPr lang="en-US" sz="4400" b="1" dirty="0">
              <a:latin typeface="Arial" panose="020B0604020202020204" pitchFamily="34" charset="0"/>
              <a:ea typeface="Calibri" panose="020F0502020204030204" pitchFamily="34" charset="0"/>
              <a:cs typeface="Arial" panose="020B0604020202020204" pitchFamily="34" charset="0"/>
            </a:endParaRPr>
          </a:p>
          <a:p>
            <a:r>
              <a:rPr lang="en-US" dirty="0">
                <a:latin typeface="Arial" panose="020B0604020202020204" pitchFamily="34" charset="0"/>
                <a:ea typeface="Calibri" panose="020F0502020204030204" pitchFamily="34" charset="0"/>
              </a:rPr>
              <a:t> </a:t>
            </a:r>
            <a:endParaRPr lang="en-US"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421221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5910" y="324464"/>
            <a:ext cx="16872154" cy="15973604"/>
          </a:xfrm>
          <a:prstGeom prst="rect">
            <a:avLst/>
          </a:prstGeom>
          <a:noFill/>
        </p:spPr>
        <p:txBody>
          <a:bodyPr wrap="square" rtlCol="0">
            <a:spAutoFit/>
          </a:bodyPr>
          <a:lstStyle/>
          <a:p>
            <a:pPr marL="571500" indent="-571500">
              <a:buFont typeface="Wingdings" panose="05000000000000000000" pitchFamily="2" charset="2"/>
              <a:buChar char="Ø"/>
            </a:pPr>
            <a:r>
              <a:rPr lang="en-US" sz="4400" b="1" dirty="0" smtClean="0">
                <a:latin typeface="Arial" panose="020B0604020202020204" pitchFamily="34" charset="0"/>
                <a:cs typeface="Arial" panose="020B0604020202020204" pitchFamily="34" charset="0"/>
              </a:rPr>
              <a:t>Slavery has existed in probably every nation in the world ever since there was a nation.</a:t>
            </a:r>
          </a:p>
          <a:p>
            <a:endParaRPr lang="en-US" b="1" dirty="0" smtClean="0">
              <a:latin typeface="Arial" panose="020B0604020202020204" pitchFamily="34" charset="0"/>
              <a:cs typeface="Arial" panose="020B0604020202020204" pitchFamily="34" charset="0"/>
            </a:endParaRPr>
          </a:p>
          <a:p>
            <a:pPr marL="571500" indent="-571500">
              <a:buFont typeface="Wingdings" panose="05000000000000000000" pitchFamily="2" charset="2"/>
              <a:buChar char="Ø"/>
            </a:pPr>
            <a:r>
              <a:rPr lang="en-US" sz="4400" b="1" dirty="0" smtClean="0">
                <a:latin typeface="Arial" panose="020B0604020202020204" pitchFamily="34" charset="0"/>
                <a:cs typeface="Arial" panose="020B0604020202020204" pitchFamily="34" charset="0"/>
              </a:rPr>
              <a:t>Is it prudent or fair to judge bygone nations and societies by current </a:t>
            </a:r>
            <a:r>
              <a:rPr lang="en-US" sz="4400" b="1" dirty="0" smtClean="0">
                <a:latin typeface="Arial" panose="020B0604020202020204" pitchFamily="34" charset="0"/>
                <a:cs typeface="Arial" panose="020B0604020202020204" pitchFamily="34" charset="0"/>
              </a:rPr>
              <a:t>laws </a:t>
            </a:r>
            <a:r>
              <a:rPr lang="en-US" sz="4400" b="1" dirty="0" smtClean="0">
                <a:latin typeface="Arial" panose="020B0604020202020204" pitchFamily="34" charset="0"/>
                <a:cs typeface="Arial" panose="020B0604020202020204" pitchFamily="34" charset="0"/>
              </a:rPr>
              <a:t>and societal standards?</a:t>
            </a:r>
          </a:p>
          <a:p>
            <a:endParaRPr lang="en-US" b="1" dirty="0">
              <a:latin typeface="Arial" panose="020B0604020202020204" pitchFamily="34" charset="0"/>
              <a:cs typeface="Arial" panose="020B0604020202020204" pitchFamily="34" charset="0"/>
            </a:endParaRPr>
          </a:p>
          <a:p>
            <a:pPr marL="571500" indent="-571500">
              <a:buFont typeface="Wingdings" panose="05000000000000000000" pitchFamily="2" charset="2"/>
              <a:buChar char="Ø"/>
            </a:pPr>
            <a:r>
              <a:rPr lang="en-US" sz="4400" b="1" dirty="0">
                <a:latin typeface="Arial" panose="020B0604020202020204" pitchFamily="34" charset="0"/>
                <a:cs typeface="Arial" panose="020B0604020202020204" pitchFamily="34" charset="0"/>
              </a:rPr>
              <a:t>Does the Bible condemn slavery as a sin or does it consider it </a:t>
            </a:r>
            <a:r>
              <a:rPr lang="en-US" sz="4400" b="1" dirty="0" smtClean="0">
                <a:latin typeface="Arial" panose="020B0604020202020204" pitchFamily="34" charset="0"/>
                <a:cs typeface="Arial" panose="020B0604020202020204" pitchFamily="34" charset="0"/>
              </a:rPr>
              <a:t>an undesirable </a:t>
            </a:r>
            <a:r>
              <a:rPr lang="en-US" sz="4400" b="1" dirty="0">
                <a:latin typeface="Arial" panose="020B0604020202020204" pitchFamily="34" charset="0"/>
                <a:cs typeface="Arial" panose="020B0604020202020204" pitchFamily="34" charset="0"/>
              </a:rPr>
              <a:t>institution that exists as part of a fallen word .</a:t>
            </a:r>
          </a:p>
          <a:p>
            <a:pPr marL="571500" indent="-571500">
              <a:buFont typeface="Wingdings" panose="05000000000000000000" pitchFamily="2" charset="2"/>
              <a:buChar char="Ø"/>
            </a:pPr>
            <a:endParaRPr lang="en-US" b="1" dirty="0" smtClean="0">
              <a:latin typeface="Arial" panose="020B0604020202020204" pitchFamily="34" charset="0"/>
              <a:cs typeface="Arial" panose="020B0604020202020204" pitchFamily="34" charset="0"/>
            </a:endParaRPr>
          </a:p>
          <a:p>
            <a:pPr marL="571500" indent="-571500">
              <a:buFont typeface="Wingdings" panose="05000000000000000000" pitchFamily="2" charset="2"/>
              <a:buChar char="Ø"/>
            </a:pPr>
            <a:r>
              <a:rPr lang="en-US" sz="4400" b="1" dirty="0" smtClean="0">
                <a:latin typeface="Arial" panose="020B0604020202020204" pitchFamily="34" charset="0"/>
                <a:cs typeface="Arial" panose="020B0604020202020204" pitchFamily="34" charset="0"/>
              </a:rPr>
              <a:t>Did God give the Israelites instructions regarding slavery so they would treat their slaves in a humane and just manner?</a:t>
            </a:r>
          </a:p>
          <a:p>
            <a:pPr marL="571500" indent="-571500">
              <a:buFont typeface="Wingdings" panose="05000000000000000000" pitchFamily="2" charset="2"/>
              <a:buChar char="Ø"/>
            </a:pPr>
            <a:endParaRPr lang="en-US" b="1" dirty="0">
              <a:latin typeface="Arial" panose="020B0604020202020204" pitchFamily="34" charset="0"/>
              <a:cs typeface="Arial" panose="020B0604020202020204" pitchFamily="34" charset="0"/>
            </a:endParaRPr>
          </a:p>
          <a:p>
            <a:pPr marL="571500" indent="-571500">
              <a:buFont typeface="Wingdings" panose="05000000000000000000" pitchFamily="2" charset="2"/>
              <a:buChar char="Ø"/>
            </a:pPr>
            <a:r>
              <a:rPr lang="en-US" sz="4400" b="1" dirty="0" smtClean="0">
                <a:latin typeface="Arial" panose="020B0604020202020204" pitchFamily="34" charset="0"/>
                <a:cs typeface="Arial" panose="020B0604020202020204" pitchFamily="34" charset="0"/>
              </a:rPr>
              <a:t>Our righteous God must condemn sin, He can have no association with it. If slavery was a horrible sin, wouldn’t God condemn it rather than </a:t>
            </a:r>
            <a:r>
              <a:rPr lang="en-US" sz="4400" b="1" dirty="0" smtClean="0">
                <a:latin typeface="Arial" panose="020B0604020202020204" pitchFamily="34" charset="0"/>
                <a:cs typeface="Arial" panose="020B0604020202020204" pitchFamily="34" charset="0"/>
              </a:rPr>
              <a:t>regulate it?</a:t>
            </a:r>
            <a:endParaRPr lang="en-US" sz="4400" b="1" dirty="0" smtClean="0">
              <a:latin typeface="Arial" panose="020B0604020202020204" pitchFamily="34" charset="0"/>
              <a:cs typeface="Arial" panose="020B0604020202020204" pitchFamily="34" charset="0"/>
            </a:endParaRPr>
          </a:p>
          <a:p>
            <a:pPr marL="571500" indent="-571500">
              <a:buFont typeface="Wingdings" panose="05000000000000000000" pitchFamily="2" charset="2"/>
              <a:buChar char="Ø"/>
            </a:pPr>
            <a:endParaRPr lang="en-US" b="1" dirty="0">
              <a:latin typeface="Arial" panose="020B0604020202020204" pitchFamily="34" charset="0"/>
              <a:cs typeface="Arial" panose="020B0604020202020204" pitchFamily="34" charset="0"/>
            </a:endParaRPr>
          </a:p>
          <a:p>
            <a:pPr marL="571500" indent="-571500">
              <a:buFont typeface="Wingdings" panose="05000000000000000000" pitchFamily="2" charset="2"/>
              <a:buChar char="Ø"/>
            </a:pPr>
            <a:r>
              <a:rPr lang="en-US" sz="4400" b="1" dirty="0" smtClean="0">
                <a:latin typeface="Arial" panose="020B0604020202020204" pitchFamily="34" charset="0"/>
                <a:cs typeface="Arial" panose="020B0604020202020204" pitchFamily="34" charset="0"/>
              </a:rPr>
              <a:t>Abuse of slaves is a sin just as husband’s abuse of their wives is a sin and of course the Bible condemns both.</a:t>
            </a:r>
          </a:p>
          <a:p>
            <a:endParaRPr lang="en-US"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4400" b="1" dirty="0">
                <a:latin typeface="Arial" panose="020B0604020202020204" pitchFamily="34" charset="0"/>
                <a:cs typeface="Arial" panose="020B0604020202020204" pitchFamily="34" charset="0"/>
              </a:rPr>
              <a:t> The fact that some slave owners abused their slaves did not  </a:t>
            </a:r>
          </a:p>
          <a:p>
            <a:r>
              <a:rPr lang="en-US" sz="4400" b="1" dirty="0">
                <a:latin typeface="Arial" panose="020B0604020202020204" pitchFamily="34" charset="0"/>
                <a:cs typeface="Arial" panose="020B0604020202020204" pitchFamily="34" charset="0"/>
              </a:rPr>
              <a:t>    make slavery a sin any more than a husband abusing his </a:t>
            </a:r>
          </a:p>
          <a:p>
            <a:r>
              <a:rPr lang="en-US" sz="4400" b="1" dirty="0">
                <a:latin typeface="Arial" panose="020B0604020202020204" pitchFamily="34" charset="0"/>
                <a:cs typeface="Arial" panose="020B0604020202020204" pitchFamily="34" charset="0"/>
              </a:rPr>
              <a:t>    wife makes marriage a sin.</a:t>
            </a:r>
          </a:p>
          <a:p>
            <a:endParaRPr lang="en-US" sz="4400" b="1" dirty="0" smtClean="0">
              <a:latin typeface="Arial" panose="020B0604020202020204" pitchFamily="34" charset="0"/>
              <a:cs typeface="Arial" panose="020B0604020202020204" pitchFamily="34" charset="0"/>
            </a:endParaRPr>
          </a:p>
          <a:p>
            <a:pPr marL="571500" indent="-571500">
              <a:buFont typeface="Wingdings" panose="05000000000000000000" pitchFamily="2" charset="2"/>
              <a:buChar char="Ø"/>
            </a:pPr>
            <a:endParaRPr lang="en-US" sz="4400" b="1" dirty="0">
              <a:latin typeface="Arial" panose="020B0604020202020204" pitchFamily="34" charset="0"/>
              <a:cs typeface="Arial" panose="020B0604020202020204" pitchFamily="34" charset="0"/>
            </a:endParaRPr>
          </a:p>
          <a:p>
            <a:pPr marL="571500" indent="-571500">
              <a:buFont typeface="Wingdings" panose="05000000000000000000" pitchFamily="2" charset="2"/>
              <a:buChar char="Ø"/>
            </a:pPr>
            <a:endParaRPr lang="en-US" sz="4400" b="1" dirty="0" smtClean="0">
              <a:latin typeface="Arial" panose="020B0604020202020204" pitchFamily="34" charset="0"/>
              <a:cs typeface="Arial" panose="020B0604020202020204" pitchFamily="34" charset="0"/>
            </a:endParaRPr>
          </a:p>
          <a:p>
            <a:pPr marL="571500" indent="-571500">
              <a:buFont typeface="Wingdings" panose="05000000000000000000" pitchFamily="2" charset="2"/>
              <a:buChar char="Ø"/>
            </a:pP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558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anim calcmode="lin" valueType="num">
                                      <p:cBhvr additive="base">
                                        <p:cTn id="2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anim calcmode="lin" valueType="num">
                                      <p:cBhvr additive="base">
                                        <p:cTn id="29"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13" end="13"/>
                                            </p:txEl>
                                          </p:spTgt>
                                        </p:tgtEl>
                                        <p:attrNameLst>
                                          <p:attrName>style.visibility</p:attrName>
                                        </p:attrNameLst>
                                      </p:cBhvr>
                                      <p:to>
                                        <p:strVal val="visible"/>
                                      </p:to>
                                    </p:set>
                                    <p:anim calcmode="lin" valueType="num">
                                      <p:cBhvr additive="base">
                                        <p:cTn id="35"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14" end="14"/>
                                            </p:txEl>
                                          </p:spTgt>
                                        </p:tgtEl>
                                        <p:attrNameLst>
                                          <p:attrName>style.visibility</p:attrName>
                                        </p:attrNameLst>
                                      </p:cBhvr>
                                      <p:to>
                                        <p:strVal val="visible"/>
                                      </p:to>
                                    </p:set>
                                    <p:anim calcmode="lin" valueType="num">
                                      <p:cBhvr additive="base">
                                        <p:cTn id="41"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5343" y="477822"/>
            <a:ext cx="16341212" cy="11172289"/>
          </a:xfrm>
          <a:prstGeom prst="rect">
            <a:avLst/>
          </a:prstGeom>
        </p:spPr>
        <p:txBody>
          <a:bodyPr wrap="square">
            <a:spAutoFit/>
          </a:bodyPr>
          <a:lstStyle/>
          <a:p>
            <a:r>
              <a:rPr lang="en-US" sz="4000" b="1" dirty="0">
                <a:latin typeface="Arial" panose="020B0604020202020204" pitchFamily="34" charset="0"/>
                <a:cs typeface="Arial" panose="020B0604020202020204" pitchFamily="34" charset="0"/>
              </a:rPr>
              <a:t>Paul </a:t>
            </a:r>
            <a:r>
              <a:rPr lang="en-US" sz="4000" b="1" dirty="0" err="1">
                <a:latin typeface="Arial" panose="020B0604020202020204" pitchFamily="34" charset="0"/>
                <a:cs typeface="Arial" panose="020B0604020202020204" pitchFamily="34" charset="0"/>
              </a:rPr>
              <a:t>Nehlen</a:t>
            </a:r>
            <a:r>
              <a:rPr lang="en-US" sz="4000" b="1" dirty="0">
                <a:latin typeface="Arial" panose="020B0604020202020204" pitchFamily="34" charset="0"/>
                <a:cs typeface="Arial" panose="020B0604020202020204" pitchFamily="34" charset="0"/>
              </a:rPr>
              <a:t>, Republican candidate for Congress challenging House Speaker Paul Ryan in Wisconsin’s 1st district, tweeted that these actions are “never about the monuments. It was always about shutting you up, and forcing your compliance.”</a:t>
            </a:r>
          </a:p>
          <a:p>
            <a:endParaRPr lang="en-US" sz="4000" b="1" dirty="0">
              <a:latin typeface="Arial" panose="020B0604020202020204" pitchFamily="34" charset="0"/>
              <a:cs typeface="Arial" panose="020B0604020202020204" pitchFamily="34" charset="0"/>
            </a:endParaRPr>
          </a:p>
          <a:p>
            <a:r>
              <a:rPr lang="en-US" sz="4400" b="1" u="sng" dirty="0">
                <a:latin typeface="Arial" panose="020B0604020202020204" pitchFamily="34" charset="0"/>
                <a:cs typeface="Arial" panose="020B0604020202020204" pitchFamily="34" charset="0"/>
              </a:rPr>
              <a:t>Chicago, Illinois: George Washington and Andrew Jackson</a:t>
            </a:r>
          </a:p>
          <a:p>
            <a:endParaRPr lang="en-US" sz="4000" b="1" dirty="0">
              <a:latin typeface="Arial" panose="020B0604020202020204" pitchFamily="34" charset="0"/>
              <a:cs typeface="Arial" panose="020B0604020202020204" pitchFamily="34" charset="0"/>
            </a:endParaRPr>
          </a:p>
          <a:p>
            <a:r>
              <a:rPr lang="en-US" sz="4000" b="1" dirty="0">
                <a:latin typeface="Arial" panose="020B0604020202020204" pitchFamily="34" charset="0"/>
                <a:cs typeface="Arial" panose="020B0604020202020204" pitchFamily="34" charset="0"/>
              </a:rPr>
              <a:t>A Chicago pastor is calling on Mayor Rahm Emanuel to remove the names of two slave-owning U.S. presidents from parks in the city.</a:t>
            </a:r>
          </a:p>
          <a:p>
            <a:r>
              <a:rPr lang="en-US" sz="4000" b="1" dirty="0">
                <a:latin typeface="Arial" panose="020B0604020202020204" pitchFamily="34" charset="0"/>
                <a:cs typeface="Arial" panose="020B0604020202020204" pitchFamily="34" charset="0"/>
              </a:rPr>
              <a:t>A bronze statue of President George Washington on horseback stands at the corner of 51st and King Drive, at the northwest entrance to Washington Park. A monument honoring President Andrew Jackson stands nearby in Jackson Park.</a:t>
            </a:r>
          </a:p>
          <a:p>
            <a:r>
              <a:rPr lang="en-US" sz="4000" b="1" dirty="0">
                <a:latin typeface="Arial" panose="020B0604020202020204" pitchFamily="34" charset="0"/>
                <a:cs typeface="Arial" panose="020B0604020202020204" pitchFamily="34" charset="0"/>
              </a:rPr>
              <a:t>Bishop James Dukes, pastor of Liberation Christian Center, suggests renaming Washington Park after former Mayor Harold Washington, and Jackson Park could be renamed after Rev. Jesse Jackson or singer Michael Jackson.</a:t>
            </a:r>
          </a:p>
        </p:txBody>
      </p:sp>
    </p:spTree>
    <p:extLst>
      <p:ext uri="{BB962C8B-B14F-4D97-AF65-F5344CB8AC3E}">
        <p14:creationId xmlns:p14="http://schemas.microsoft.com/office/powerpoint/2010/main" val="37758929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8865" y="796413"/>
            <a:ext cx="15190838" cy="12618839"/>
          </a:xfrm>
          <a:prstGeom prst="rect">
            <a:avLst/>
          </a:prstGeom>
          <a:noFill/>
        </p:spPr>
        <p:txBody>
          <a:bodyPr wrap="square" rtlCol="0">
            <a:spAutoFit/>
          </a:bodyPr>
          <a:lstStyle/>
          <a:p>
            <a:pPr marL="571500" indent="-571500">
              <a:buFont typeface="Wingdings" panose="05000000000000000000" pitchFamily="2" charset="2"/>
              <a:buChar char="Ø"/>
            </a:pPr>
            <a:endParaRPr lang="en-US" sz="4000" b="1" dirty="0" smtClean="0">
              <a:latin typeface="Arial" panose="020B0604020202020204" pitchFamily="34" charset="0"/>
              <a:cs typeface="Arial" panose="020B0604020202020204" pitchFamily="34" charset="0"/>
            </a:endParaRPr>
          </a:p>
          <a:p>
            <a:pPr marL="571500" indent="-571500">
              <a:buFont typeface="Wingdings" panose="05000000000000000000" pitchFamily="2" charset="2"/>
              <a:buChar char="Ø"/>
            </a:pPr>
            <a:r>
              <a:rPr lang="en-US" sz="4000" b="1" u="sng" dirty="0" smtClean="0">
                <a:latin typeface="Arial" panose="020B0604020202020204" pitchFamily="34" charset="0"/>
                <a:cs typeface="Arial" panose="020B0604020202020204" pitchFamily="34" charset="0"/>
              </a:rPr>
              <a:t>1 </a:t>
            </a:r>
            <a:r>
              <a:rPr lang="en-US" sz="4000" b="1" u="sng" dirty="0">
                <a:latin typeface="Arial" panose="020B0604020202020204" pitchFamily="34" charset="0"/>
                <a:cs typeface="Arial" panose="020B0604020202020204" pitchFamily="34" charset="0"/>
              </a:rPr>
              <a:t>Corinthians 7:20-21</a:t>
            </a:r>
            <a:r>
              <a:rPr lang="en-US" sz="4000" b="1" dirty="0">
                <a:latin typeface="Arial" panose="020B0604020202020204" pitchFamily="34" charset="0"/>
                <a:cs typeface="Arial" panose="020B0604020202020204" pitchFamily="34" charset="0"/>
              </a:rPr>
              <a:t>  Let each man remain in that condition in which he was called. 21) Were you called while a slave? Do not worry about it; but if you are able also to become free, rather do that.  22) For he who was called in the Lord while a slave, is the Lord's freedman; likewise he who was called while free, is Christ's slave.</a:t>
            </a:r>
          </a:p>
          <a:p>
            <a:endParaRPr lang="en-US" b="1" dirty="0">
              <a:latin typeface="Arial" panose="020B0604020202020204" pitchFamily="34" charset="0"/>
              <a:cs typeface="Arial" panose="020B0604020202020204" pitchFamily="34" charset="0"/>
            </a:endParaRPr>
          </a:p>
          <a:p>
            <a:r>
              <a:rPr lang="en-US" sz="4000" b="1" dirty="0">
                <a:latin typeface="Arial" panose="020B0604020202020204" pitchFamily="34" charset="0"/>
                <a:cs typeface="Arial" panose="020B0604020202020204" pitchFamily="34" charset="0"/>
              </a:rPr>
              <a:t>    Of course being Christ’s slave is an honor because He is   </a:t>
            </a:r>
          </a:p>
          <a:p>
            <a:r>
              <a:rPr lang="en-US" sz="4000" b="1" dirty="0">
                <a:latin typeface="Arial" panose="020B0604020202020204" pitchFamily="34" charset="0"/>
                <a:cs typeface="Arial" panose="020B0604020202020204" pitchFamily="34" charset="0"/>
              </a:rPr>
              <a:t>    the perfect Master, but would Paul use the term “Christ’s </a:t>
            </a:r>
          </a:p>
          <a:p>
            <a:r>
              <a:rPr lang="en-US" sz="4000" b="1" dirty="0">
                <a:latin typeface="Arial" panose="020B0604020202020204" pitchFamily="34" charset="0"/>
                <a:cs typeface="Arial" panose="020B0604020202020204" pitchFamily="34" charset="0"/>
              </a:rPr>
              <a:t>    slave” if slavery was a </a:t>
            </a:r>
            <a:r>
              <a:rPr lang="en-US" sz="4000" b="1" dirty="0" smtClean="0">
                <a:latin typeface="Arial" panose="020B0604020202020204" pitchFamily="34" charset="0"/>
                <a:cs typeface="Arial" panose="020B0604020202020204" pitchFamily="34" charset="0"/>
              </a:rPr>
              <a:t>detestable </a:t>
            </a:r>
            <a:r>
              <a:rPr lang="en-US" sz="4000" b="1" dirty="0">
                <a:latin typeface="Arial" panose="020B0604020202020204" pitchFamily="34" charset="0"/>
                <a:cs typeface="Arial" panose="020B0604020202020204" pitchFamily="34" charset="0"/>
              </a:rPr>
              <a:t>sin?</a:t>
            </a:r>
          </a:p>
          <a:p>
            <a:pPr marL="571500" indent="-571500">
              <a:buFont typeface="Wingdings" panose="05000000000000000000" pitchFamily="2" charset="2"/>
              <a:buChar char="Ø"/>
            </a:pPr>
            <a:endParaRPr lang="en-US" b="1" dirty="0">
              <a:latin typeface="Arial" panose="020B0604020202020204" pitchFamily="34" charset="0"/>
              <a:cs typeface="Arial" panose="020B0604020202020204" pitchFamily="34" charset="0"/>
            </a:endParaRPr>
          </a:p>
          <a:p>
            <a:pPr marL="571500" indent="-571500">
              <a:buFont typeface="Wingdings" panose="05000000000000000000" pitchFamily="2" charset="2"/>
              <a:buChar char="Ø"/>
            </a:pPr>
            <a:r>
              <a:rPr lang="en-US" sz="4000" b="1" dirty="0">
                <a:latin typeface="Arial" panose="020B0604020202020204" pitchFamily="34" charset="0"/>
                <a:cs typeface="Arial" panose="020B0604020202020204" pitchFamily="34" charset="0"/>
              </a:rPr>
              <a:t>Philemon was a Christian who owned a slave but he received no rebuke from the Apostle Paul for doing so. </a:t>
            </a:r>
          </a:p>
          <a:p>
            <a:r>
              <a:rPr lang="en-US" sz="4000" b="1" dirty="0">
                <a:latin typeface="Arial" panose="020B0604020202020204" pitchFamily="34" charset="0"/>
                <a:cs typeface="Arial" panose="020B0604020202020204" pitchFamily="34" charset="0"/>
              </a:rPr>
              <a:t>    In fact, Philemon’s slave ran away and Paul persuaded </a:t>
            </a:r>
          </a:p>
          <a:p>
            <a:r>
              <a:rPr lang="en-US" sz="4000" b="1" dirty="0">
                <a:latin typeface="Arial" panose="020B0604020202020204" pitchFamily="34" charset="0"/>
                <a:cs typeface="Arial" panose="020B0604020202020204" pitchFamily="34" charset="0"/>
              </a:rPr>
              <a:t>    him to return to his master.</a:t>
            </a:r>
          </a:p>
          <a:p>
            <a:endParaRPr lang="en-US" b="1" dirty="0" smtClean="0">
              <a:latin typeface="Arial" panose="020B0604020202020204" pitchFamily="34" charset="0"/>
              <a:cs typeface="Arial" panose="020B0604020202020204" pitchFamily="34" charset="0"/>
            </a:endParaRPr>
          </a:p>
          <a:p>
            <a:r>
              <a:rPr lang="en-US" sz="4000" b="1" dirty="0" smtClean="0">
                <a:latin typeface="Arial" panose="020B0604020202020204" pitchFamily="34" charset="0"/>
                <a:cs typeface="Arial" panose="020B0604020202020204" pitchFamily="34" charset="0"/>
              </a:rPr>
              <a:t>    This </a:t>
            </a:r>
            <a:r>
              <a:rPr lang="en-US" sz="4000" b="1" dirty="0">
                <a:latin typeface="Arial" panose="020B0604020202020204" pitchFamily="34" charset="0"/>
                <a:cs typeface="Arial" panose="020B0604020202020204" pitchFamily="34" charset="0"/>
              </a:rPr>
              <a:t>is not to suggest that Paul approved of slavery, but  </a:t>
            </a:r>
          </a:p>
          <a:p>
            <a:r>
              <a:rPr lang="en-US" sz="4000" b="1" dirty="0">
                <a:latin typeface="Arial" panose="020B0604020202020204" pitchFamily="34" charset="0"/>
                <a:cs typeface="Arial" panose="020B0604020202020204" pitchFamily="34" charset="0"/>
              </a:rPr>
              <a:t>     recognized that it is part of the human experience in </a:t>
            </a:r>
          </a:p>
          <a:p>
            <a:r>
              <a:rPr lang="en-US" sz="4000" b="1" spc="-60" dirty="0">
                <a:latin typeface="Arial" panose="020B0604020202020204" pitchFamily="34" charset="0"/>
                <a:cs typeface="Arial" panose="020B0604020202020204" pitchFamily="34" charset="0"/>
              </a:rPr>
              <a:t>     </a:t>
            </a:r>
            <a:r>
              <a:rPr lang="en-US" sz="4000" b="1" spc="-60" dirty="0" smtClean="0">
                <a:latin typeface="Arial" panose="020B0604020202020204" pitchFamily="34" charset="0"/>
                <a:cs typeface="Arial" panose="020B0604020202020204" pitchFamily="34" charset="0"/>
              </a:rPr>
              <a:t> which </a:t>
            </a:r>
            <a:r>
              <a:rPr lang="en-US" sz="4000" b="1" spc="-60" dirty="0">
                <a:latin typeface="Arial" panose="020B0604020202020204" pitchFamily="34" charset="0"/>
                <a:cs typeface="Arial" panose="020B0604020202020204" pitchFamily="34" charset="0"/>
              </a:rPr>
              <a:t>we must </a:t>
            </a:r>
            <a:r>
              <a:rPr lang="en-US" sz="4000" b="1" spc="-60" dirty="0" smtClean="0">
                <a:latin typeface="Arial" panose="020B0604020202020204" pitchFamily="34" charset="0"/>
                <a:cs typeface="Arial" panose="020B0604020202020204" pitchFamily="34" charset="0"/>
              </a:rPr>
              <a:t>live and was </a:t>
            </a:r>
            <a:r>
              <a:rPr lang="en-US" sz="4000" b="1" spc="-60" dirty="0" smtClean="0">
                <a:latin typeface="Arial" panose="020B0604020202020204" pitchFamily="34" charset="0"/>
                <a:cs typeface="Arial" panose="020B0604020202020204" pitchFamily="34" charset="0"/>
              </a:rPr>
              <a:t>also how many </a:t>
            </a:r>
            <a:r>
              <a:rPr lang="en-US" sz="4000" b="1" spc="-60" dirty="0" smtClean="0">
                <a:latin typeface="Arial" panose="020B0604020202020204" pitchFamily="34" charset="0"/>
                <a:cs typeface="Arial" panose="020B0604020202020204" pitchFamily="34" charset="0"/>
              </a:rPr>
              <a:t>in the </a:t>
            </a:r>
            <a:endParaRPr lang="en-US" sz="4000" b="1" spc="-60" dirty="0" smtClean="0">
              <a:latin typeface="Arial" panose="020B0604020202020204" pitchFamily="34" charset="0"/>
              <a:cs typeface="Arial" panose="020B0604020202020204" pitchFamily="34" charset="0"/>
            </a:endParaRPr>
          </a:p>
          <a:p>
            <a:r>
              <a:rPr lang="en-US" sz="4000" b="1" spc="-60" dirty="0">
                <a:latin typeface="Arial" panose="020B0604020202020204" pitchFamily="34" charset="0"/>
                <a:cs typeface="Arial" panose="020B0604020202020204" pitchFamily="34" charset="0"/>
              </a:rPr>
              <a:t> </a:t>
            </a:r>
            <a:r>
              <a:rPr lang="en-US" sz="4000" b="1" spc="-60" dirty="0" smtClean="0">
                <a:latin typeface="Arial" panose="020B0604020202020204" pitchFamily="34" charset="0"/>
                <a:cs typeface="Arial" panose="020B0604020202020204" pitchFamily="34" charset="0"/>
              </a:rPr>
              <a:t>     </a:t>
            </a:r>
            <a:r>
              <a:rPr lang="en-US" sz="4000" b="1" spc="-60" dirty="0" smtClean="0">
                <a:latin typeface="Arial" panose="020B0604020202020204" pitchFamily="34" charset="0"/>
                <a:cs typeface="Arial" panose="020B0604020202020204" pitchFamily="34" charset="0"/>
              </a:rPr>
              <a:t>Confederacy viewed </a:t>
            </a:r>
            <a:r>
              <a:rPr lang="en-US" sz="4000" b="1" spc="-60" dirty="0" smtClean="0">
                <a:latin typeface="Arial" panose="020B0604020202020204" pitchFamily="34" charset="0"/>
                <a:cs typeface="Arial" panose="020B0604020202020204" pitchFamily="34" charset="0"/>
              </a:rPr>
              <a:t>slavery as well.</a:t>
            </a:r>
            <a:endParaRPr lang="en-US" sz="4000" b="1" spc="-60" dirty="0">
              <a:latin typeface="Arial" panose="020B0604020202020204" pitchFamily="34" charset="0"/>
              <a:cs typeface="Arial" panose="020B0604020202020204" pitchFamily="34" charset="0"/>
            </a:endParaRPr>
          </a:p>
          <a:p>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27550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91380" y="796413"/>
            <a:ext cx="15987252" cy="1446550"/>
          </a:xfrm>
          <a:prstGeom prst="rect">
            <a:avLst/>
          </a:prstGeom>
          <a:noFill/>
        </p:spPr>
        <p:txBody>
          <a:bodyPr wrap="square" rtlCol="0">
            <a:spAutoFit/>
          </a:bodyPr>
          <a:lstStyle/>
          <a:p>
            <a:pPr marL="571500" indent="-571500">
              <a:buFont typeface="Wingdings" panose="05000000000000000000" pitchFamily="2" charset="2"/>
              <a:buChar char="Ø"/>
            </a:pPr>
            <a:endParaRPr lang="en-US" sz="4400" b="1" dirty="0">
              <a:latin typeface="Arial" panose="020B0604020202020204" pitchFamily="34" charset="0"/>
              <a:cs typeface="Arial" panose="020B0604020202020204" pitchFamily="34" charset="0"/>
            </a:endParaRPr>
          </a:p>
          <a:p>
            <a:pPr marL="571500" indent="-571500">
              <a:buFont typeface="Wingdings" panose="05000000000000000000" pitchFamily="2" charset="2"/>
              <a:buChar char="Ø"/>
            </a:pPr>
            <a:endParaRPr lang="en-US" sz="4400" b="1" dirty="0">
              <a:latin typeface="Arial" panose="020B0604020202020204" pitchFamily="34" charset="0"/>
              <a:cs typeface="Arial" panose="020B0604020202020204" pitchFamily="34" charset="0"/>
            </a:endParaRPr>
          </a:p>
        </p:txBody>
      </p:sp>
      <p:sp>
        <p:nvSpPr>
          <p:cNvPr id="2" name="TextBox 1"/>
          <p:cNvSpPr txBox="1"/>
          <p:nvPr/>
        </p:nvSpPr>
        <p:spPr>
          <a:xfrm>
            <a:off x="1091380" y="796413"/>
            <a:ext cx="16547692" cy="12403395"/>
          </a:xfrm>
          <a:prstGeom prst="rect">
            <a:avLst/>
          </a:prstGeom>
          <a:noFill/>
        </p:spPr>
        <p:txBody>
          <a:bodyPr wrap="square" rtlCol="0">
            <a:spAutoFit/>
          </a:bodyPr>
          <a:lstStyle/>
          <a:p>
            <a:pPr marL="285750" indent="-285750">
              <a:buFont typeface="Wingdings" panose="05000000000000000000" pitchFamily="2" charset="2"/>
              <a:buChar char="Ø"/>
            </a:pPr>
            <a:r>
              <a:rPr lang="en-US" sz="4000" b="1" dirty="0" smtClean="0">
                <a:latin typeface="Arial" panose="020B0604020202020204" pitchFamily="34" charset="0"/>
                <a:cs typeface="Arial" panose="020B0604020202020204" pitchFamily="34" charset="0"/>
              </a:rPr>
              <a:t>The Bible speaks of slaves who would voluntarily remain as   </a:t>
            </a:r>
          </a:p>
          <a:p>
            <a:pPr marL="471488" indent="-471488"/>
            <a:r>
              <a:rPr lang="en-US" sz="4000" b="1" dirty="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   slaves even when they had the opportunity to be free (Ex. 21:5-6 &amp; Deut. 15:16-17). This existed in the South as well. If slavery was the abominable scourge that it is portrayed to be today, why did some slaves refuse to be free when they had the opportunity?</a:t>
            </a:r>
          </a:p>
          <a:p>
            <a:pPr marL="471488" indent="-471488"/>
            <a:endParaRPr lang="en-US" sz="4000" b="1" dirty="0">
              <a:latin typeface="Arial" panose="020B0604020202020204" pitchFamily="34" charset="0"/>
              <a:cs typeface="Arial" panose="020B0604020202020204" pitchFamily="34" charset="0"/>
            </a:endParaRPr>
          </a:p>
          <a:p>
            <a:pPr marL="571500" indent="-571500">
              <a:buFont typeface="Wingdings" panose="05000000000000000000" pitchFamily="2" charset="2"/>
              <a:buChar char="Ø"/>
            </a:pPr>
            <a:r>
              <a:rPr lang="en-US" sz="4000" b="1" dirty="0" smtClean="0">
                <a:latin typeface="Arial" panose="020B0604020202020204" pitchFamily="34" charset="0"/>
                <a:cs typeface="Arial" panose="020B0604020202020204" pitchFamily="34" charset="0"/>
              </a:rPr>
              <a:t>Many associate the KKK and White Supremacists, who are racists, with the Confederacy because they often display the Confederate flag. That no more makes the Confederacy racist than me wearing an Astro’s hat makes me a player on the Astros baseball team.</a:t>
            </a:r>
          </a:p>
          <a:p>
            <a:pPr marL="285750" indent="-285750">
              <a:buFont typeface="Wingdings" panose="05000000000000000000" pitchFamily="2" charset="2"/>
              <a:buChar char="Ø"/>
            </a:pPr>
            <a:endParaRPr lang="en-US" sz="4000" b="1" dirty="0">
              <a:latin typeface="Arial" panose="020B0604020202020204" pitchFamily="34" charset="0"/>
              <a:cs typeface="Arial" panose="020B0604020202020204" pitchFamily="34" charset="0"/>
            </a:endParaRPr>
          </a:p>
          <a:p>
            <a:pPr marL="412750" indent="-412750">
              <a:buFont typeface="Wingdings" panose="05000000000000000000" pitchFamily="2" charset="2"/>
              <a:buChar char="Ø"/>
            </a:pPr>
            <a:r>
              <a:rPr lang="en-US" sz="4000" b="1" dirty="0" smtClean="0">
                <a:latin typeface="Arial" panose="020B0604020202020204" pitchFamily="34" charset="0"/>
                <a:cs typeface="Arial" panose="020B0604020202020204" pitchFamily="34" charset="0"/>
              </a:rPr>
              <a:t>None of this is to present slavery as something that was desirable or to minimize the suffering of slaves who were abused by their masters. These facts were given to put slavery and the South in their proper perspective and to counter the emotional hysteria that is behind the movement to take away our historical monuments in order to satisfy politically correct progressives. They will never be satisfied until every one adopts their immoral, unconstitutional, and unbiblical views.</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9864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2322" y="3860945"/>
            <a:ext cx="16046245" cy="4067780"/>
          </a:xfrm>
          <a:prstGeom prst="rect">
            <a:avLst/>
          </a:prstGeom>
        </p:spPr>
        <p:txBody>
          <a:bodyPr wrap="square">
            <a:spAutoFit/>
          </a:bodyPr>
          <a:lstStyle/>
          <a:p>
            <a:pPr>
              <a:spcBef>
                <a:spcPts val="1125"/>
              </a:spcBef>
              <a:spcAft>
                <a:spcPts val="1125"/>
              </a:spcAft>
            </a:pPr>
            <a:r>
              <a:rPr lang="en-US" sz="4000" b="1" u="sng" dirty="0" smtClean="0">
                <a:solidFill>
                  <a:srgbClr val="000000"/>
                </a:solidFill>
                <a:latin typeface="Arial" panose="020B0604020202020204" pitchFamily="34" charset="0"/>
                <a:ea typeface="Times New Roman" panose="02020603050405020304" pitchFamily="18" charset="0"/>
              </a:rPr>
              <a:t>Hollywood, California: Confederate memorial at the Hollywood Forever Cemetery</a:t>
            </a:r>
            <a:endParaRPr lang="en-US" sz="4000" b="1" u="sng" dirty="0" smtClean="0">
              <a:latin typeface="Arial" panose="020B0604020202020204" pitchFamily="34" charset="0"/>
              <a:ea typeface="Calibri" panose="020F0502020204030204" pitchFamily="34" charset="0"/>
            </a:endParaRPr>
          </a:p>
          <a:p>
            <a:pPr>
              <a:spcBef>
                <a:spcPts val="1125"/>
              </a:spcBef>
              <a:spcAft>
                <a:spcPts val="1125"/>
              </a:spcAft>
            </a:pPr>
            <a:r>
              <a:rPr lang="en-US" sz="4000" b="1" dirty="0" smtClean="0">
                <a:solidFill>
                  <a:srgbClr val="000000"/>
                </a:solidFill>
                <a:latin typeface="Arial" panose="020B0604020202020204" pitchFamily="34" charset="0"/>
                <a:ea typeface="Times New Roman" panose="02020603050405020304" pitchFamily="18" charset="0"/>
              </a:rPr>
              <a:t>The Hollywood Forever Cemetery removed a 6-foot monument commemorating Confederate veterans that has stood in the Confederate section of the cemetery since 1925. More than 30 Confederate veterans, along with their families, are buried there.</a:t>
            </a:r>
            <a:endParaRPr lang="en-US" sz="4000" b="1"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484353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hollywood-forever-memorial-20170816"/>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7999" cy="13716000"/>
          </a:xfrm>
          <a:prstGeom prst="rect">
            <a:avLst/>
          </a:prstGeom>
          <a:noFill/>
          <a:ln>
            <a:noFill/>
          </a:ln>
        </p:spPr>
      </p:pic>
    </p:spTree>
    <p:extLst>
      <p:ext uri="{BB962C8B-B14F-4D97-AF65-F5344CB8AC3E}">
        <p14:creationId xmlns:p14="http://schemas.microsoft.com/office/powerpoint/2010/main" val="1315549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1" y="390520"/>
            <a:ext cx="16588195" cy="2318583"/>
          </a:xfrm>
          <a:prstGeom prst="rect">
            <a:avLst/>
          </a:prstGeom>
        </p:spPr>
        <p:txBody>
          <a:bodyPr wrap="none">
            <a:spAutoFit/>
          </a:bodyPr>
          <a:lstStyle/>
          <a:p>
            <a:pPr>
              <a:spcBef>
                <a:spcPts val="1125"/>
              </a:spcBef>
              <a:spcAft>
                <a:spcPts val="1125"/>
              </a:spcAft>
            </a:pPr>
            <a:r>
              <a:rPr lang="en-US" sz="4400" b="1" u="sng" dirty="0">
                <a:solidFill>
                  <a:srgbClr val="000000"/>
                </a:solidFill>
                <a:latin typeface="Arial" panose="020B0604020202020204" pitchFamily="34" charset="0"/>
                <a:ea typeface="Times New Roman" panose="02020603050405020304" pitchFamily="18" charset="0"/>
              </a:rPr>
              <a:t>Baltimore, Maryland: Four monuments linked to </a:t>
            </a:r>
            <a:r>
              <a:rPr lang="en-US" sz="4400" b="1" u="sng" dirty="0" smtClean="0">
                <a:solidFill>
                  <a:srgbClr val="000000"/>
                </a:solidFill>
                <a:latin typeface="Arial" panose="020B0604020202020204" pitchFamily="34" charset="0"/>
                <a:ea typeface="Times New Roman" panose="02020603050405020304" pitchFamily="18" charset="0"/>
              </a:rPr>
              <a:t>Confederacy</a:t>
            </a:r>
          </a:p>
          <a:p>
            <a:pPr>
              <a:spcBef>
                <a:spcPts val="1125"/>
              </a:spcBef>
              <a:spcAft>
                <a:spcPts val="1125"/>
              </a:spcAft>
            </a:pPr>
            <a:endParaRPr lang="en-US" sz="3200" b="1" u="sng" dirty="0">
              <a:solidFill>
                <a:srgbClr val="000000"/>
              </a:solidFill>
              <a:effectLst/>
              <a:latin typeface="Arial" panose="020B0604020202020204" pitchFamily="34" charset="0"/>
              <a:ea typeface="Calibri" panose="020F0502020204030204" pitchFamily="34" charset="0"/>
            </a:endParaRPr>
          </a:p>
          <a:p>
            <a:pPr>
              <a:spcBef>
                <a:spcPts val="1125"/>
              </a:spcBef>
              <a:spcAft>
                <a:spcPts val="1125"/>
              </a:spcAft>
            </a:pPr>
            <a:endParaRPr lang="en-US" sz="3200" u="sng" dirty="0">
              <a:effectLst/>
              <a:latin typeface="Arial" panose="020B0604020202020204" pitchFamily="34" charset="0"/>
              <a:ea typeface="Calibri" panose="020F0502020204030204" pitchFamily="34" charset="0"/>
            </a:endParaRPr>
          </a:p>
        </p:txBody>
      </p:sp>
      <p:sp>
        <p:nvSpPr>
          <p:cNvPr id="3" name="Text Box 6"/>
          <p:cNvSpPr txBox="1"/>
          <p:nvPr/>
        </p:nvSpPr>
        <p:spPr>
          <a:xfrm>
            <a:off x="914401" y="1276474"/>
            <a:ext cx="8200102" cy="593327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4000" b="1" dirty="0">
              <a:solidFill>
                <a:srgbClr val="000000"/>
              </a:solidFill>
              <a:latin typeface="Arial" panose="020B0604020202020204" pitchFamily="34" charset="0"/>
              <a:ea typeface="Times New Roman" panose="02020603050405020304" pitchFamily="18" charset="0"/>
            </a:endParaRPr>
          </a:p>
          <a:p>
            <a:r>
              <a:rPr lang="en-US" sz="4000" b="1" dirty="0">
                <a:solidFill>
                  <a:srgbClr val="000000"/>
                </a:solidFill>
                <a:latin typeface="Arial" panose="020B0604020202020204" pitchFamily="34" charset="0"/>
                <a:ea typeface="Times New Roman" panose="02020603050405020304" pitchFamily="18" charset="0"/>
              </a:rPr>
              <a:t>Confederate statues in Baltimore were removed from their bases overnight by city contractors, who used heavy machinery to load them onto flat bed trucks and haul them away.</a:t>
            </a:r>
          </a:p>
          <a:p>
            <a:endParaRPr lang="en-US" b="1" dirty="0">
              <a:solidFill>
                <a:srgbClr val="000000"/>
              </a:solidFill>
              <a:latin typeface="Arial" panose="020B0604020202020204" pitchFamily="34" charset="0"/>
              <a:ea typeface="Times New Roman" panose="02020603050405020304" pitchFamily="18" charset="0"/>
            </a:endParaRPr>
          </a:p>
          <a:p>
            <a:r>
              <a:rPr lang="en-US" sz="4000" b="1" dirty="0">
                <a:solidFill>
                  <a:srgbClr val="000000"/>
                </a:solidFill>
                <a:latin typeface="Arial" panose="020B0604020202020204" pitchFamily="34" charset="0"/>
                <a:ea typeface="Times New Roman" panose="02020603050405020304" pitchFamily="18" charset="0"/>
              </a:rPr>
              <a:t>The Baltimore City Council unanimously passed a resolution calling for the immediate deconstruction of four monuments in the city.</a:t>
            </a:r>
          </a:p>
          <a:p>
            <a:endParaRPr lang="en-US" b="1" dirty="0">
              <a:solidFill>
                <a:srgbClr val="000000"/>
              </a:solidFill>
              <a:latin typeface="Arial" panose="020B0604020202020204" pitchFamily="34" charset="0"/>
              <a:ea typeface="Times New Roman" panose="02020603050405020304" pitchFamily="18" charset="0"/>
            </a:endParaRPr>
          </a:p>
          <a:p>
            <a:pPr marL="0" marR="0">
              <a:spcBef>
                <a:spcPts val="0"/>
              </a:spcBef>
              <a:spcAft>
                <a:spcPts val="0"/>
              </a:spcAft>
            </a:pPr>
            <a:r>
              <a:rPr lang="en-US" sz="4000" b="1" dirty="0" smtClean="0">
                <a:solidFill>
                  <a:srgbClr val="000000"/>
                </a:solidFill>
                <a:effectLst/>
                <a:latin typeface="Arial" panose="020B0604020202020204" pitchFamily="34" charset="0"/>
                <a:ea typeface="Times New Roman" panose="02020603050405020304" pitchFamily="18" charset="0"/>
              </a:rPr>
              <a:t>Mayor </a:t>
            </a:r>
            <a:r>
              <a:rPr lang="en-US" sz="4000" b="1" dirty="0">
                <a:solidFill>
                  <a:srgbClr val="000000"/>
                </a:solidFill>
                <a:effectLst/>
                <a:latin typeface="Arial" panose="020B0604020202020204" pitchFamily="34" charset="0"/>
                <a:ea typeface="Times New Roman" panose="02020603050405020304" pitchFamily="18" charset="0"/>
              </a:rPr>
              <a:t>Catherine Pugh, who made the decision, watched in person as the four statues linked to the Confederacy were torn from their pedestals.</a:t>
            </a:r>
            <a:br>
              <a:rPr lang="en-US" sz="4000" b="1" dirty="0">
                <a:solidFill>
                  <a:srgbClr val="000000"/>
                </a:solidFill>
                <a:effectLst/>
                <a:latin typeface="Arial" panose="020B0604020202020204" pitchFamily="34" charset="0"/>
                <a:ea typeface="Times New Roman" panose="02020603050405020304" pitchFamily="18" charset="0"/>
              </a:rPr>
            </a:br>
            <a:endParaRPr lang="en-US" sz="4000" b="1" dirty="0">
              <a:effectLst/>
              <a:latin typeface="Arial" panose="020B0604020202020204" pitchFamily="34" charset="0"/>
              <a:ea typeface="Calibri" panose="020F0502020204030204" pitchFamily="34" charset="0"/>
            </a:endParaRPr>
          </a:p>
          <a:p>
            <a:pPr marL="0" marR="0">
              <a:spcBef>
                <a:spcPts val="0"/>
              </a:spcBef>
              <a:spcAft>
                <a:spcPts val="0"/>
              </a:spcAft>
            </a:pPr>
            <a:r>
              <a:rPr lang="en-US" sz="4000" dirty="0">
                <a:effectLst/>
                <a:latin typeface="Arial" panose="020B0604020202020204" pitchFamily="34" charset="0"/>
                <a:ea typeface="Calibri" panose="020F0502020204030204" pitchFamily="34" charset="0"/>
              </a:rPr>
              <a:t> </a:t>
            </a:r>
          </a:p>
        </p:txBody>
      </p:sp>
      <p:pic>
        <p:nvPicPr>
          <p:cNvPr id="4" name="Picture 3" descr="Baltimore Mayor Catherine Pugh"/>
          <p:cNvPicPr/>
          <p:nvPr/>
        </p:nvPicPr>
        <p:blipFill>
          <a:blip r:embed="rId2">
            <a:extLst>
              <a:ext uri="{28A0092B-C50C-407E-A947-70E740481C1C}">
                <a14:useLocalDpi xmlns:a14="http://schemas.microsoft.com/office/drawing/2010/main" val="0"/>
              </a:ext>
            </a:extLst>
          </a:blip>
          <a:srcRect/>
          <a:stretch>
            <a:fillRect/>
          </a:stretch>
        </p:blipFill>
        <p:spPr bwMode="auto">
          <a:xfrm>
            <a:off x="10058400" y="3528722"/>
            <a:ext cx="6409508" cy="7362056"/>
          </a:xfrm>
          <a:prstGeom prst="rect">
            <a:avLst/>
          </a:prstGeom>
          <a:noFill/>
          <a:ln>
            <a:noFill/>
          </a:ln>
        </p:spPr>
      </p:pic>
    </p:spTree>
    <p:extLst>
      <p:ext uri="{BB962C8B-B14F-4D97-AF65-F5344CB8AC3E}">
        <p14:creationId xmlns:p14="http://schemas.microsoft.com/office/powerpoint/2010/main" val="1784662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8735" y="2825994"/>
            <a:ext cx="13303045" cy="5642570"/>
          </a:xfrm>
          <a:prstGeom prst="rect">
            <a:avLst/>
          </a:prstGeom>
        </p:spPr>
        <p:txBody>
          <a:bodyPr wrap="square">
            <a:spAutoFit/>
          </a:bodyPr>
          <a:lstStyle/>
          <a:p>
            <a:pPr>
              <a:spcBef>
                <a:spcPts val="1125"/>
              </a:spcBef>
              <a:spcAft>
                <a:spcPts val="1125"/>
              </a:spcAft>
            </a:pPr>
            <a:r>
              <a:rPr lang="en-US" sz="4400" b="1" u="sng" dirty="0">
                <a:solidFill>
                  <a:srgbClr val="000000"/>
                </a:solidFill>
                <a:latin typeface="Arial" panose="020B0604020202020204" pitchFamily="34" charset="0"/>
                <a:ea typeface="Times New Roman" panose="02020603050405020304" pitchFamily="18" charset="0"/>
              </a:rPr>
              <a:t>Asheville, North Carolina: Vance Monument</a:t>
            </a:r>
            <a:endParaRPr lang="en-US" sz="4400" b="1" u="sng" dirty="0">
              <a:latin typeface="Arial" panose="020B0604020202020204" pitchFamily="34" charset="0"/>
              <a:ea typeface="Calibri" panose="020F0502020204030204" pitchFamily="34" charset="0"/>
            </a:endParaRPr>
          </a:p>
          <a:p>
            <a:pPr>
              <a:spcBef>
                <a:spcPts val="1125"/>
              </a:spcBef>
              <a:spcAft>
                <a:spcPts val="1125"/>
              </a:spcAft>
            </a:pPr>
            <a:r>
              <a:rPr lang="en-US" sz="4000" b="1" dirty="0">
                <a:solidFill>
                  <a:srgbClr val="000000"/>
                </a:solidFill>
                <a:latin typeface="Arial" panose="020B0604020202020204" pitchFamily="34" charset="0"/>
                <a:ea typeface="Times New Roman" panose="02020603050405020304" pitchFamily="18" charset="0"/>
              </a:rPr>
              <a:t>There are growing calls to remove a 75-foot granite obelisk in Pack Square known as the Vance Monument in Asheville, North Carolina.</a:t>
            </a:r>
            <a:endParaRPr lang="en-US" sz="4000" b="1" dirty="0">
              <a:latin typeface="Arial" panose="020B0604020202020204" pitchFamily="34" charset="0"/>
              <a:ea typeface="Calibri" panose="020F0502020204030204" pitchFamily="34" charset="0"/>
            </a:endParaRPr>
          </a:p>
          <a:p>
            <a:pPr>
              <a:spcBef>
                <a:spcPts val="1125"/>
              </a:spcBef>
              <a:spcAft>
                <a:spcPts val="1125"/>
              </a:spcAft>
            </a:pPr>
            <a:r>
              <a:rPr lang="en-US" sz="4000" b="1" dirty="0">
                <a:solidFill>
                  <a:srgbClr val="000000"/>
                </a:solidFill>
                <a:latin typeface="Arial" panose="020B0604020202020204" pitchFamily="34" charset="0"/>
                <a:ea typeface="Times New Roman" panose="02020603050405020304" pitchFamily="18" charset="0"/>
              </a:rPr>
              <a:t>The monument, which was erected in 1896, is a tribute to Zebulon Vance, a Civil War governor of North Carolina and a U.S. senator during the Reconstruction period.</a:t>
            </a:r>
            <a:endParaRPr lang="en-US" sz="4000" b="1"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0615785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2190</TotalTime>
  <Words>3054</Words>
  <Application>Microsoft Office PowerPoint</Application>
  <PresentationFormat>Custom</PresentationFormat>
  <Paragraphs>203</Paragraphs>
  <Slides>51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Smith</dc:creator>
  <cp:lastModifiedBy>Mike Smith</cp:lastModifiedBy>
  <cp:revision>62</cp:revision>
  <dcterms:created xsi:type="dcterms:W3CDTF">2017-03-12T13:06:46Z</dcterms:created>
  <dcterms:modified xsi:type="dcterms:W3CDTF">2017-08-17T17:04:08Z</dcterms:modified>
</cp:coreProperties>
</file>